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57" r:id="rId4"/>
    <p:sldId id="283" r:id="rId5"/>
    <p:sldId id="279" r:id="rId6"/>
    <p:sldId id="280" r:id="rId7"/>
    <p:sldId id="258" r:id="rId8"/>
    <p:sldId id="259" r:id="rId9"/>
    <p:sldId id="260" r:id="rId10"/>
    <p:sldId id="261" r:id="rId11"/>
    <p:sldId id="262" r:id="rId12"/>
    <p:sldId id="285" r:id="rId13"/>
    <p:sldId id="286" r:id="rId14"/>
    <p:sldId id="263" r:id="rId15"/>
    <p:sldId id="264" r:id="rId16"/>
    <p:sldId id="265" r:id="rId17"/>
    <p:sldId id="267" r:id="rId18"/>
    <p:sldId id="266" r:id="rId19"/>
    <p:sldId id="268" r:id="rId20"/>
    <p:sldId id="269" r:id="rId21"/>
    <p:sldId id="284" r:id="rId22"/>
    <p:sldId id="270" r:id="rId23"/>
    <p:sldId id="271" r:id="rId24"/>
    <p:sldId id="272" r:id="rId25"/>
    <p:sldId id="273" r:id="rId26"/>
    <p:sldId id="282" r:id="rId27"/>
    <p:sldId id="281" r:id="rId28"/>
    <p:sldId id="274" r:id="rId29"/>
    <p:sldId id="276" r:id="rId30"/>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244" autoAdjust="0"/>
    <p:restoredTop sz="94660"/>
  </p:normalViewPr>
  <p:slideViewPr>
    <p:cSldViewPr>
      <p:cViewPr>
        <p:scale>
          <a:sx n="71" d="100"/>
          <a:sy n="71" d="100"/>
        </p:scale>
        <p:origin x="-1248" y="-3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1919493C-2E98-45FB-AF56-0F1689740C0E}" type="datetimeFigureOut">
              <a:rPr lang="es-AR" smtClean="0"/>
              <a:pPr/>
              <a:t>04/07/2017</a:t>
            </a:fld>
            <a:endParaRPr lang="es-AR"/>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AR"/>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91EEF666-8FD5-4C99-9E31-355AC3210B46}"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919493C-2E98-45FB-AF56-0F1689740C0E}" type="datetimeFigureOut">
              <a:rPr lang="es-AR" smtClean="0"/>
              <a:pPr/>
              <a:t>04/07/2017</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91EEF666-8FD5-4C99-9E31-355AC3210B46}"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919493C-2E98-45FB-AF56-0F1689740C0E}" type="datetimeFigureOut">
              <a:rPr lang="es-AR" smtClean="0"/>
              <a:pPr/>
              <a:t>04/07/2017</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91EEF666-8FD5-4C99-9E31-355AC3210B46}"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1919493C-2E98-45FB-AF56-0F1689740C0E}" type="datetimeFigureOut">
              <a:rPr lang="es-AR" smtClean="0"/>
              <a:pPr/>
              <a:t>04/07/2017</a:t>
            </a:fld>
            <a:endParaRPr lang="es-AR"/>
          </a:p>
        </p:txBody>
      </p:sp>
      <p:sp>
        <p:nvSpPr>
          <p:cNvPr id="9" name="8 Marcador de número de diapositiva"/>
          <p:cNvSpPr>
            <a:spLocks noGrp="1"/>
          </p:cNvSpPr>
          <p:nvPr>
            <p:ph type="sldNum" sz="quarter" idx="15"/>
          </p:nvPr>
        </p:nvSpPr>
        <p:spPr/>
        <p:txBody>
          <a:bodyPr rtlCol="0"/>
          <a:lstStyle/>
          <a:p>
            <a:fld id="{91EEF666-8FD5-4C99-9E31-355AC3210B46}" type="slidenum">
              <a:rPr lang="es-AR" smtClean="0"/>
              <a:pPr/>
              <a:t>‹Nº›</a:t>
            </a:fld>
            <a:endParaRPr lang="es-AR"/>
          </a:p>
        </p:txBody>
      </p:sp>
      <p:sp>
        <p:nvSpPr>
          <p:cNvPr id="10" name="9 Marcador de pie de página"/>
          <p:cNvSpPr>
            <a:spLocks noGrp="1"/>
          </p:cNvSpPr>
          <p:nvPr>
            <p:ph type="ftr" sz="quarter" idx="16"/>
          </p:nvPr>
        </p:nvSpPr>
        <p:spPr/>
        <p:txBody>
          <a:bodyPr rtlCol="0"/>
          <a:lstStyle/>
          <a:p>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1919493C-2E98-45FB-AF56-0F1689740C0E}" type="datetimeFigureOut">
              <a:rPr lang="es-AR" smtClean="0"/>
              <a:pPr/>
              <a:t>04/07/2017</a:t>
            </a:fld>
            <a:endParaRPr lang="es-AR"/>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AR"/>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91EEF666-8FD5-4C99-9E31-355AC3210B46}" type="slidenum">
              <a:rPr lang="es-AR" smtClean="0"/>
              <a:pPr/>
              <a:t>‹Nº›</a:t>
            </a:fld>
            <a:endParaRPr lang="es-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1919493C-2E98-45FB-AF56-0F1689740C0E}" type="datetimeFigureOut">
              <a:rPr lang="es-AR" smtClean="0"/>
              <a:pPr/>
              <a:t>04/07/2017</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91EEF666-8FD5-4C99-9E31-355AC3210B46}" type="slidenum">
              <a:rPr lang="es-AR" smtClean="0"/>
              <a:pPr/>
              <a:t>‹Nº›</a:t>
            </a:fld>
            <a:endParaRPr lang="es-AR"/>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1919493C-2E98-45FB-AF56-0F1689740C0E}" type="datetimeFigureOut">
              <a:rPr lang="es-AR" smtClean="0"/>
              <a:pPr/>
              <a:t>04/07/2017</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91EEF666-8FD5-4C99-9E31-355AC3210B46}" type="slidenum">
              <a:rPr lang="es-AR" smtClean="0"/>
              <a:pPr/>
              <a:t>‹Nº›</a:t>
            </a:fld>
            <a:endParaRPr lang="es-AR"/>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1919493C-2E98-45FB-AF56-0F1689740C0E}" type="datetimeFigureOut">
              <a:rPr lang="es-AR" smtClean="0"/>
              <a:pPr/>
              <a:t>04/07/2017</a:t>
            </a:fld>
            <a:endParaRPr lang="es-AR"/>
          </a:p>
        </p:txBody>
      </p:sp>
      <p:sp>
        <p:nvSpPr>
          <p:cNvPr id="7" name="6 Marcador de número de diapositiva"/>
          <p:cNvSpPr>
            <a:spLocks noGrp="1"/>
          </p:cNvSpPr>
          <p:nvPr>
            <p:ph type="sldNum" sz="quarter" idx="11"/>
          </p:nvPr>
        </p:nvSpPr>
        <p:spPr/>
        <p:txBody>
          <a:bodyPr rtlCol="0"/>
          <a:lstStyle/>
          <a:p>
            <a:fld id="{91EEF666-8FD5-4C99-9E31-355AC3210B46}" type="slidenum">
              <a:rPr lang="es-AR" smtClean="0"/>
              <a:pPr/>
              <a:t>‹Nº›</a:t>
            </a:fld>
            <a:endParaRPr lang="es-AR"/>
          </a:p>
        </p:txBody>
      </p:sp>
      <p:sp>
        <p:nvSpPr>
          <p:cNvPr id="8" name="7 Marcador de pie de página"/>
          <p:cNvSpPr>
            <a:spLocks noGrp="1"/>
          </p:cNvSpPr>
          <p:nvPr>
            <p:ph type="ftr" sz="quarter" idx="12"/>
          </p:nvPr>
        </p:nvSpPr>
        <p:spPr/>
        <p:txBody>
          <a:bodyPr rtlCol="0"/>
          <a:lstStyle/>
          <a:p>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919493C-2E98-45FB-AF56-0F1689740C0E}" type="datetimeFigureOut">
              <a:rPr lang="es-AR" smtClean="0"/>
              <a:pPr/>
              <a:t>04/07/2017</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91EEF666-8FD5-4C99-9E31-355AC3210B46}"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1919493C-2E98-45FB-AF56-0F1689740C0E}" type="datetimeFigureOut">
              <a:rPr lang="es-AR" smtClean="0"/>
              <a:pPr/>
              <a:t>04/07/2017</a:t>
            </a:fld>
            <a:endParaRPr lang="es-AR"/>
          </a:p>
        </p:txBody>
      </p:sp>
      <p:sp>
        <p:nvSpPr>
          <p:cNvPr id="22" name="21 Marcador de número de diapositiva"/>
          <p:cNvSpPr>
            <a:spLocks noGrp="1"/>
          </p:cNvSpPr>
          <p:nvPr>
            <p:ph type="sldNum" sz="quarter" idx="15"/>
          </p:nvPr>
        </p:nvSpPr>
        <p:spPr/>
        <p:txBody>
          <a:bodyPr rtlCol="0"/>
          <a:lstStyle/>
          <a:p>
            <a:fld id="{91EEF666-8FD5-4C99-9E31-355AC3210B46}" type="slidenum">
              <a:rPr lang="es-AR" smtClean="0"/>
              <a:pPr/>
              <a:t>‹Nº›</a:t>
            </a:fld>
            <a:endParaRPr lang="es-AR"/>
          </a:p>
        </p:txBody>
      </p:sp>
      <p:sp>
        <p:nvSpPr>
          <p:cNvPr id="23" name="22 Marcador de pie de página"/>
          <p:cNvSpPr>
            <a:spLocks noGrp="1"/>
          </p:cNvSpPr>
          <p:nvPr>
            <p:ph type="ftr" sz="quarter" idx="16"/>
          </p:nvPr>
        </p:nvSpPr>
        <p:spPr/>
        <p:txBody>
          <a:bodyPr rtlCol="0"/>
          <a:lstStyle/>
          <a:p>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1919493C-2E98-45FB-AF56-0F1689740C0E}" type="datetimeFigureOut">
              <a:rPr lang="es-AR" smtClean="0"/>
              <a:pPr/>
              <a:t>04/07/2017</a:t>
            </a:fld>
            <a:endParaRPr lang="es-AR"/>
          </a:p>
        </p:txBody>
      </p:sp>
      <p:sp>
        <p:nvSpPr>
          <p:cNvPr id="18" name="17 Marcador de número de diapositiva"/>
          <p:cNvSpPr>
            <a:spLocks noGrp="1"/>
          </p:cNvSpPr>
          <p:nvPr>
            <p:ph type="sldNum" sz="quarter" idx="11"/>
          </p:nvPr>
        </p:nvSpPr>
        <p:spPr/>
        <p:txBody>
          <a:bodyPr rtlCol="0"/>
          <a:lstStyle/>
          <a:p>
            <a:fld id="{91EEF666-8FD5-4C99-9E31-355AC3210B46}" type="slidenum">
              <a:rPr lang="es-AR" smtClean="0"/>
              <a:pPr/>
              <a:t>‹Nº›</a:t>
            </a:fld>
            <a:endParaRPr lang="es-AR"/>
          </a:p>
        </p:txBody>
      </p:sp>
      <p:sp>
        <p:nvSpPr>
          <p:cNvPr id="21" name="20 Marcador de pie de página"/>
          <p:cNvSpPr>
            <a:spLocks noGrp="1"/>
          </p:cNvSpPr>
          <p:nvPr>
            <p:ph type="ftr" sz="quarter" idx="12"/>
          </p:nvPr>
        </p:nvSpPr>
        <p:spPr/>
        <p:txBody>
          <a:bodyPr rtlCol="0"/>
          <a:lstStyle/>
          <a:p>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919493C-2E98-45FB-AF56-0F1689740C0E}" type="datetimeFigureOut">
              <a:rPr lang="es-AR" smtClean="0"/>
              <a:pPr/>
              <a:t>04/07/2017</a:t>
            </a:fld>
            <a:endParaRPr lang="es-AR"/>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AR"/>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1EEF666-8FD5-4C99-9E31-355AC3210B46}"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profesorgentile.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profesorgentile.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42910" y="1285860"/>
            <a:ext cx="7772400" cy="1470025"/>
          </a:xfrm>
        </p:spPr>
        <p:txBody>
          <a:bodyPr>
            <a:normAutofit/>
          </a:bodyPr>
          <a:lstStyle/>
          <a:p>
            <a:pPr algn="ctr"/>
            <a:r>
              <a:rPr lang="es-ES" sz="4000" dirty="0" smtClean="0"/>
              <a:t>Religión y orden global</a:t>
            </a:r>
            <a:endParaRPr lang="es-AR" sz="4000" dirty="0"/>
          </a:p>
        </p:txBody>
      </p:sp>
      <p:sp>
        <p:nvSpPr>
          <p:cNvPr id="3" name="2 Subtítulo"/>
          <p:cNvSpPr>
            <a:spLocks noGrp="1"/>
          </p:cNvSpPr>
          <p:nvPr>
            <p:ph type="subTitle" idx="1"/>
          </p:nvPr>
        </p:nvSpPr>
        <p:spPr/>
        <p:txBody>
          <a:bodyPr/>
          <a:lstStyle/>
          <a:p>
            <a:r>
              <a:rPr lang="es-AR" dirty="0" smtClean="0"/>
              <a:t>Por Jorge Horacio Gentile</a:t>
            </a:r>
            <a:endParaRPr lang="es-AR" dirty="0"/>
          </a:p>
          <a:p>
            <a:r>
              <a:rPr lang="es-AR" dirty="0" smtClean="0">
                <a:hlinkClick r:id="rId2"/>
              </a:rPr>
              <a:t>www.profesorgentile.com/</a:t>
            </a:r>
            <a:endParaRPr lang="es-AR" dirty="0" smtClean="0"/>
          </a:p>
          <a:p>
            <a:r>
              <a:rPr lang="es-AR" dirty="0" smtClean="0"/>
              <a:t>Blog: </a:t>
            </a:r>
            <a:r>
              <a:rPr lang="es-AR" u="sng" dirty="0" smtClean="0"/>
              <a:t>jorgegentile.com/</a:t>
            </a:r>
          </a:p>
          <a:p>
            <a:endParaRPr lang="es-AR" dirty="0" smtClean="0"/>
          </a:p>
        </p:txBody>
      </p:sp>
    </p:spTree>
    <p:extLst>
      <p:ext uri="{BB962C8B-B14F-4D97-AF65-F5344CB8AC3E}">
        <p14:creationId xmlns:p14="http://schemas.microsoft.com/office/powerpoint/2010/main" xmlns="" val="3155308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0648"/>
            <a:ext cx="7467600" cy="1143000"/>
          </a:xfrm>
        </p:spPr>
        <p:txBody>
          <a:bodyPr>
            <a:normAutofit/>
          </a:bodyPr>
          <a:lstStyle/>
          <a:p>
            <a:r>
              <a:rPr lang="es-AR" b="1" dirty="0" smtClean="0"/>
              <a:t>Intolerancias, violencias y atentados</a:t>
            </a:r>
            <a:endParaRPr lang="es-AR" b="1" dirty="0"/>
          </a:p>
        </p:txBody>
      </p:sp>
      <p:sp>
        <p:nvSpPr>
          <p:cNvPr id="3" name="2 Marcador de contenido"/>
          <p:cNvSpPr>
            <a:spLocks noGrp="1"/>
          </p:cNvSpPr>
          <p:nvPr>
            <p:ph sz="quarter" idx="1"/>
          </p:nvPr>
        </p:nvSpPr>
        <p:spPr>
          <a:xfrm>
            <a:off x="457200" y="1600200"/>
            <a:ext cx="7715200" cy="4873752"/>
          </a:xfrm>
        </p:spPr>
        <p:txBody>
          <a:bodyPr>
            <a:normAutofit fontScale="92500" lnSpcReduction="10000"/>
          </a:bodyPr>
          <a:lstStyle/>
          <a:p>
            <a:r>
              <a:rPr lang="es-AR" dirty="0" smtClean="0"/>
              <a:t>Hoy, en muchas partes del mundo, hay </a:t>
            </a:r>
            <a:r>
              <a:rPr lang="es-AR" b="1" dirty="0" smtClean="0"/>
              <a:t>intolerancia o violaciones a los derechos a la libertad religiosa</a:t>
            </a:r>
            <a:r>
              <a:rPr lang="es-AR" dirty="0" smtClean="0"/>
              <a:t>.</a:t>
            </a:r>
          </a:p>
          <a:p>
            <a:endParaRPr lang="es-AR" dirty="0" smtClean="0"/>
          </a:p>
          <a:p>
            <a:r>
              <a:rPr lang="es-AR" dirty="0" smtClean="0"/>
              <a:t>Para ejercerlos hay todavía </a:t>
            </a:r>
            <a:r>
              <a:rPr lang="es-AR" b="1" dirty="0" smtClean="0"/>
              <a:t>desconfianzas, disputas, conflictos, violencias, atentados o conflictos bélicos</a:t>
            </a:r>
            <a:r>
              <a:rPr lang="es-AR" dirty="0" smtClean="0"/>
              <a:t>.</a:t>
            </a:r>
          </a:p>
          <a:p>
            <a:pPr marL="0" indent="0">
              <a:buNone/>
            </a:pPr>
            <a:r>
              <a:rPr lang="es-AR" dirty="0" smtClean="0"/>
              <a:t> </a:t>
            </a:r>
          </a:p>
          <a:p>
            <a:r>
              <a:rPr lang="es-AR" dirty="0" smtClean="0"/>
              <a:t>Hay </a:t>
            </a:r>
            <a:r>
              <a:rPr lang="es-AR" b="1" dirty="0" smtClean="0"/>
              <a:t>organizaciones terroristas </a:t>
            </a:r>
            <a:r>
              <a:rPr lang="es-AR" dirty="0" smtClean="0"/>
              <a:t>que invocan </a:t>
            </a:r>
            <a:r>
              <a:rPr lang="es-AR" b="1" dirty="0" smtClean="0"/>
              <a:t>fines religiosos </a:t>
            </a:r>
            <a:r>
              <a:rPr lang="es-AR" dirty="0" smtClean="0"/>
              <a:t>para justificar su accionar violento.</a:t>
            </a:r>
          </a:p>
          <a:p>
            <a:pPr marL="0" indent="0">
              <a:buNone/>
            </a:pPr>
            <a:endParaRPr lang="es-AR" dirty="0" smtClean="0"/>
          </a:p>
          <a:p>
            <a:r>
              <a:rPr lang="es-AR" dirty="0"/>
              <a:t>P</a:t>
            </a:r>
            <a:r>
              <a:rPr lang="es-AR" dirty="0" smtClean="0"/>
              <a:t>ara superar esto es necesario </a:t>
            </a:r>
            <a:r>
              <a:rPr lang="es-AR" b="1" dirty="0" smtClean="0"/>
              <a:t>comprensión, diálogo, debate, negociación, mediación, consenso y amistad cívica</a:t>
            </a:r>
            <a:r>
              <a:rPr lang="es-AR" dirty="0" smtClean="0"/>
              <a:t>. </a:t>
            </a:r>
            <a:endParaRPr lang="es-AR" dirty="0"/>
          </a:p>
        </p:txBody>
      </p:sp>
    </p:spTree>
    <p:extLst>
      <p:ext uri="{BB962C8B-B14F-4D97-AF65-F5344CB8AC3E}">
        <p14:creationId xmlns:p14="http://schemas.microsoft.com/office/powerpoint/2010/main" xmlns="" val="4107172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b="1" dirty="0" smtClean="0"/>
              <a:t>Declaraciones, tratados y convenciones internacionales</a:t>
            </a:r>
            <a:endParaRPr lang="es-AR" b="1" dirty="0"/>
          </a:p>
        </p:txBody>
      </p:sp>
      <p:sp>
        <p:nvSpPr>
          <p:cNvPr id="3" name="2 Marcador de contenido"/>
          <p:cNvSpPr>
            <a:spLocks noGrp="1"/>
          </p:cNvSpPr>
          <p:nvPr>
            <p:ph sz="quarter" idx="1"/>
          </p:nvPr>
        </p:nvSpPr>
        <p:spPr>
          <a:xfrm>
            <a:off x="457200" y="1600200"/>
            <a:ext cx="8003232" cy="4873752"/>
          </a:xfrm>
        </p:spPr>
        <p:txBody>
          <a:bodyPr>
            <a:normAutofit/>
          </a:bodyPr>
          <a:lstStyle/>
          <a:p>
            <a:pPr algn="just"/>
            <a:r>
              <a:rPr lang="es-AR" dirty="0" smtClean="0"/>
              <a:t>1. La </a:t>
            </a:r>
            <a:r>
              <a:rPr lang="es-AR" b="1" dirty="0" smtClean="0"/>
              <a:t>Declaración Americana de los Derechos y Deberes del Hombre </a:t>
            </a:r>
            <a:r>
              <a:rPr lang="es-AR" dirty="0" smtClean="0"/>
              <a:t>(art. 3 y 22).</a:t>
            </a:r>
          </a:p>
          <a:p>
            <a:pPr algn="just"/>
            <a:r>
              <a:rPr lang="es-AR" dirty="0" smtClean="0"/>
              <a:t>2. </a:t>
            </a:r>
            <a:r>
              <a:rPr lang="es-AR" b="1" dirty="0" smtClean="0"/>
              <a:t>La Declaración Universal de Derechos Humanos </a:t>
            </a:r>
            <a:r>
              <a:rPr lang="es-AR" dirty="0" smtClean="0"/>
              <a:t>de 1948 (art. 2,1;18 y 26, 2).</a:t>
            </a:r>
          </a:p>
          <a:p>
            <a:pPr algn="just"/>
            <a:r>
              <a:rPr lang="es-AR" dirty="0" smtClean="0"/>
              <a:t>3. </a:t>
            </a:r>
            <a:r>
              <a:rPr lang="es-AR" b="1" dirty="0" smtClean="0"/>
              <a:t>La Convención Americana sobre Derechos Humanos -Pacto de San José de Costa Rica-  A</a:t>
            </a:r>
            <a:r>
              <a:rPr lang="es-AR" dirty="0" smtClean="0"/>
              <a:t>rt. 1,1;  art. 12, 1,  2, 3, 4, Art.13, 5, Art. 16,1 Art. 22,8, 7,1, 1, Artículos: 12 </a:t>
            </a:r>
          </a:p>
          <a:p>
            <a:r>
              <a:rPr lang="es-AR" dirty="0" smtClean="0"/>
              <a:t>4. </a:t>
            </a:r>
            <a:r>
              <a:rPr lang="es-ES" b="1" dirty="0" smtClean="0"/>
              <a:t>4. El Pacto Internacional de Derecho Económicos, Sociales y Culturales:  </a:t>
            </a:r>
            <a:r>
              <a:rPr lang="es-ES" dirty="0" smtClean="0"/>
              <a:t>Artículo 2,2</a:t>
            </a:r>
          </a:p>
          <a:p>
            <a:r>
              <a:rPr lang="es-ES" dirty="0" smtClean="0"/>
              <a:t>Articulo 13, 1, el 3 </a:t>
            </a:r>
          </a:p>
          <a:p>
            <a:pPr algn="just"/>
            <a:endParaRPr lang="es-AR" dirty="0" smtClean="0"/>
          </a:p>
          <a:p>
            <a:endParaRPr lang="es-AR" dirty="0" smtClean="0"/>
          </a:p>
          <a:p>
            <a:endParaRPr lang="es-AR" dirty="0" smtClean="0"/>
          </a:p>
          <a:p>
            <a:endParaRPr lang="es-AR" dirty="0"/>
          </a:p>
        </p:txBody>
      </p:sp>
    </p:spTree>
    <p:extLst>
      <p:ext uri="{BB962C8B-B14F-4D97-AF65-F5344CB8AC3E}">
        <p14:creationId xmlns:p14="http://schemas.microsoft.com/office/powerpoint/2010/main" xmlns="" val="2882542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285728"/>
            <a:ext cx="7467600" cy="6188224"/>
          </a:xfrm>
        </p:spPr>
        <p:txBody>
          <a:bodyPr>
            <a:normAutofit fontScale="70000" lnSpcReduction="20000"/>
          </a:bodyPr>
          <a:lstStyle/>
          <a:p>
            <a:r>
              <a:rPr lang="es-ES" sz="3400" b="1" dirty="0" smtClean="0"/>
              <a:t>5. El Pacto Internacional de Derechos Civiles y Políticos: </a:t>
            </a:r>
          </a:p>
          <a:p>
            <a:r>
              <a:rPr lang="es-ES" sz="3400" b="1" dirty="0" smtClean="0"/>
              <a:t>Artículos: </a:t>
            </a:r>
            <a:r>
              <a:rPr lang="es-ES" sz="3400" dirty="0" smtClean="0"/>
              <a:t>2.1, 4.1, 18. 1 2, 3. 4, 20.2, 24.1, 26 y 27</a:t>
            </a:r>
          </a:p>
          <a:p>
            <a:endParaRPr lang="es-ES" sz="3400" dirty="0" smtClean="0"/>
          </a:p>
          <a:p>
            <a:r>
              <a:rPr lang="es-ES" sz="3400" b="1" dirty="0" smtClean="0"/>
              <a:t>6. Convención para la Prevención y la Sanción del</a:t>
            </a:r>
            <a:endParaRPr lang="es-ES" sz="3400" dirty="0" smtClean="0"/>
          </a:p>
          <a:p>
            <a:pPr>
              <a:buNone/>
            </a:pPr>
            <a:r>
              <a:rPr lang="es-ES" sz="3400" b="1" dirty="0" smtClean="0"/>
              <a:t>Delito de Genocidio</a:t>
            </a:r>
            <a:r>
              <a:rPr lang="es-ES" sz="3400" dirty="0" smtClean="0"/>
              <a:t> </a:t>
            </a:r>
          </a:p>
          <a:p>
            <a:r>
              <a:rPr lang="es-ES" sz="3400" dirty="0" smtClean="0"/>
              <a:t>Articulo 2.1</a:t>
            </a:r>
          </a:p>
          <a:p>
            <a:endParaRPr lang="es-ES" sz="3400" dirty="0" smtClean="0"/>
          </a:p>
          <a:p>
            <a:r>
              <a:rPr lang="es-ES" sz="3400" b="1" dirty="0" smtClean="0"/>
              <a:t>7. La Convención Internacional sobre la Eliminación de todas las Formas de Discriminación Racial</a:t>
            </a:r>
            <a:r>
              <a:rPr lang="es-ES" sz="3400" dirty="0" smtClean="0"/>
              <a:t>  </a:t>
            </a:r>
          </a:p>
          <a:p>
            <a:endParaRPr lang="es-ES" sz="3400" dirty="0" smtClean="0"/>
          </a:p>
          <a:p>
            <a:r>
              <a:rPr lang="es-ES" sz="3400" b="1" dirty="0" smtClean="0"/>
              <a:t>8. Convención sobre los Derechos del Niño</a:t>
            </a:r>
            <a:r>
              <a:rPr lang="es-ES" sz="3400" dirty="0" smtClean="0"/>
              <a:t> </a:t>
            </a:r>
          </a:p>
          <a:p>
            <a:pPr>
              <a:buNone/>
            </a:pPr>
            <a:r>
              <a:rPr lang="es-ES" sz="3400" dirty="0" smtClean="0"/>
              <a:t>Preámbulo y arts. 2,1, 14.1, 2, 3, 20,3,  29, 1, d) y en el 30 </a:t>
            </a:r>
          </a:p>
          <a:p>
            <a:endParaRPr lang="es-ES" sz="3400" dirty="0" smtClean="0"/>
          </a:p>
          <a:p>
            <a:endParaRPr lang="es-ES" dirty="0" smtClean="0"/>
          </a:p>
          <a:p>
            <a:endParaRPr lang="es-ES" dirty="0" smtClean="0"/>
          </a:p>
          <a:p>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357166"/>
            <a:ext cx="7467600" cy="6116786"/>
          </a:xfrm>
        </p:spPr>
        <p:txBody>
          <a:bodyPr>
            <a:normAutofit fontScale="70000" lnSpcReduction="20000"/>
          </a:bodyPr>
          <a:lstStyle/>
          <a:p>
            <a:r>
              <a:rPr lang="es-ES" b="1" dirty="0" smtClean="0"/>
              <a:t>9. La Carta Africana sobre Derechos Humanos y de los Pueblos también conocida como Carta de Banjul</a:t>
            </a:r>
            <a:r>
              <a:rPr lang="es-ES" dirty="0" smtClean="0"/>
              <a:t>    </a:t>
            </a:r>
          </a:p>
          <a:p>
            <a:r>
              <a:rPr lang="es-ES" dirty="0" smtClean="0"/>
              <a:t>Artículo 2,  puntos 1, 2 </a:t>
            </a:r>
          </a:p>
          <a:p>
            <a:r>
              <a:rPr lang="es-ES" dirty="0" smtClean="0"/>
              <a:t>Artículo 3. </a:t>
            </a:r>
          </a:p>
          <a:p>
            <a:r>
              <a:rPr lang="es-ES" dirty="0" smtClean="0"/>
              <a:t>Artículo 4. 1. 2. </a:t>
            </a:r>
          </a:p>
          <a:p>
            <a:r>
              <a:rPr lang="es-ES" dirty="0" smtClean="0"/>
              <a:t>Articulo 5.1. 2. 3. 4. 5. </a:t>
            </a:r>
          </a:p>
          <a:p>
            <a:r>
              <a:rPr lang="es-ES" dirty="0" smtClean="0"/>
              <a:t>Artículo 6: a), b), c), d), e), f), g), h), i)</a:t>
            </a:r>
          </a:p>
          <a:p>
            <a:r>
              <a:rPr lang="es-ES" dirty="0" smtClean="0"/>
              <a:t>Artículo 8 , </a:t>
            </a:r>
          </a:p>
          <a:p>
            <a:r>
              <a:rPr lang="es-ES" dirty="0" smtClean="0"/>
              <a:t>Articulo 10 .1,2, </a:t>
            </a:r>
          </a:p>
          <a:p>
            <a:r>
              <a:rPr lang="es-ES" dirty="0" smtClean="0"/>
              <a:t>Artículo 11, 1, 2, </a:t>
            </a:r>
          </a:p>
          <a:p>
            <a:r>
              <a:rPr lang="es-ES" dirty="0" smtClean="0"/>
              <a:t>Artículo 14, 12, </a:t>
            </a:r>
          </a:p>
          <a:p>
            <a:endParaRPr lang="es-ES" dirty="0" smtClean="0"/>
          </a:p>
          <a:p>
            <a:r>
              <a:rPr lang="es-ES" b="1" dirty="0" smtClean="0"/>
              <a:t>13. La Conferencia Mundial de Derechos Humanos en su Declaración y Programa de Acción de Viena</a:t>
            </a:r>
            <a:r>
              <a:rPr lang="es-ES" dirty="0" smtClean="0"/>
              <a:t>  </a:t>
            </a:r>
          </a:p>
          <a:p>
            <a:r>
              <a:rPr lang="es-ES" dirty="0" smtClean="0"/>
              <a:t> punto A </a:t>
            </a:r>
          </a:p>
          <a:p>
            <a:endParaRPr lang="es-ES" dirty="0" smtClean="0"/>
          </a:p>
          <a:p>
            <a:r>
              <a:rPr lang="es-ES" b="1" dirty="0" smtClean="0"/>
              <a:t>14. En la Declaración del Milenio de las Naciones Unidas</a:t>
            </a:r>
            <a:r>
              <a:rPr lang="es-ES" dirty="0" smtClean="0"/>
              <a:t>  </a:t>
            </a:r>
          </a:p>
          <a:p>
            <a:r>
              <a:rPr lang="es-ES" dirty="0" smtClean="0"/>
              <a:t> punto 4.</a:t>
            </a:r>
          </a:p>
          <a:p>
            <a:endParaRPr lang="es-ES" dirty="0" smtClean="0"/>
          </a:p>
          <a:p>
            <a:r>
              <a:rPr lang="es-ES" b="1" dirty="0" smtClean="0"/>
              <a:t>15. En la Resolución de la Asamblea de las Naciones Unidas </a:t>
            </a:r>
            <a:r>
              <a:rPr lang="es-ES" dirty="0" smtClean="0"/>
              <a:t> </a:t>
            </a:r>
          </a:p>
          <a:p>
            <a:r>
              <a:rPr lang="es-ES" dirty="0" smtClean="0"/>
              <a:t>Puntos2. 3. 4. 5. 6. 7.</a:t>
            </a:r>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dirty="0"/>
              <a:t>“</a:t>
            </a:r>
            <a:r>
              <a:rPr lang="es-AR" b="1" dirty="0"/>
              <a:t>Relator Especial sobre </a:t>
            </a:r>
            <a:r>
              <a:rPr lang="es-AR" b="1" dirty="0" smtClean="0"/>
              <a:t>libertad de religión o de creencias</a:t>
            </a:r>
            <a:r>
              <a:rPr lang="es-AR" dirty="0" smtClean="0"/>
              <a:t>”. </a:t>
            </a:r>
            <a:endParaRPr lang="es-AR" dirty="0"/>
          </a:p>
        </p:txBody>
      </p:sp>
      <p:sp>
        <p:nvSpPr>
          <p:cNvPr id="3" name="2 Marcador de contenido"/>
          <p:cNvSpPr>
            <a:spLocks noGrp="1"/>
          </p:cNvSpPr>
          <p:nvPr>
            <p:ph sz="quarter" idx="1"/>
          </p:nvPr>
        </p:nvSpPr>
        <p:spPr/>
        <p:txBody>
          <a:bodyPr>
            <a:normAutofit fontScale="92500"/>
          </a:bodyPr>
          <a:lstStyle/>
          <a:p>
            <a:pPr algn="just"/>
            <a:r>
              <a:rPr lang="es-AR" dirty="0" smtClean="0"/>
              <a:t>La </a:t>
            </a:r>
            <a:r>
              <a:rPr lang="es-AR" dirty="0"/>
              <a:t>Comisión de Derechos Humanos de las Naciones Unidas, en su Resolución 1986/20, nombró a un “Relator Especial sobre la intolerancia religiosa”. </a:t>
            </a:r>
            <a:endParaRPr lang="es-AR" dirty="0" smtClean="0"/>
          </a:p>
          <a:p>
            <a:pPr algn="just"/>
            <a:r>
              <a:rPr lang="es-AR" dirty="0" smtClean="0"/>
              <a:t>En </a:t>
            </a:r>
            <a:r>
              <a:rPr lang="es-AR" dirty="0"/>
              <a:t>2000, la Comisión decidió modificar el título del mandato por el de “Relator Especial sobre la libertad de religión o de creencias”, el cual fue posteriormente confirmado mediante la decisión 2000/261 del Consejo Económico y Social y acogido favorablemente por la Asamblea General en su Resolución 55/97. </a:t>
            </a:r>
            <a:endParaRPr lang="es-AR" dirty="0" smtClean="0"/>
          </a:p>
          <a:p>
            <a:pPr algn="just"/>
            <a:r>
              <a:rPr lang="es-AR" dirty="0" smtClean="0"/>
              <a:t>El </a:t>
            </a:r>
            <a:r>
              <a:rPr lang="es-AR" dirty="0"/>
              <a:t>18 de junio de 2010, el Consejo de Derechos Humanos adoptó la resolución 14/11 mediante la que, entre otras cosas, prorrogó el mandato del Relator Especial por un período adicional de tres años.</a:t>
            </a:r>
          </a:p>
          <a:p>
            <a:endParaRPr lang="es-AR" dirty="0"/>
          </a:p>
        </p:txBody>
      </p:sp>
    </p:spTree>
    <p:extLst>
      <p:ext uri="{BB962C8B-B14F-4D97-AF65-F5344CB8AC3E}">
        <p14:creationId xmlns:p14="http://schemas.microsoft.com/office/powerpoint/2010/main" xmlns="" val="205061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115328" cy="2154230"/>
          </a:xfrm>
        </p:spPr>
        <p:txBody>
          <a:bodyPr>
            <a:normAutofit/>
          </a:bodyPr>
          <a:lstStyle/>
          <a:p>
            <a:r>
              <a:rPr lang="es-AR" sz="3100" b="1" dirty="0" smtClean="0"/>
              <a:t>Contenido </a:t>
            </a:r>
            <a:r>
              <a:rPr lang="es-AR" sz="3100" b="1" dirty="0"/>
              <a:t>para un  Tratado Internacional d</a:t>
            </a:r>
            <a:r>
              <a:rPr lang="es-AR" sz="3100" b="1" dirty="0" smtClean="0"/>
              <a:t>e </a:t>
            </a:r>
            <a:r>
              <a:rPr lang="es-AR" sz="3100" b="1" dirty="0"/>
              <a:t>libertad </a:t>
            </a:r>
            <a:r>
              <a:rPr lang="es-AR" sz="3100" b="1" dirty="0" smtClean="0"/>
              <a:t>religiosa y de culto</a:t>
            </a:r>
            <a:r>
              <a:rPr lang="es-AR" b="1" dirty="0"/>
              <a:t/>
            </a:r>
            <a:br>
              <a:rPr lang="es-AR" b="1" dirty="0"/>
            </a:br>
            <a:endParaRPr lang="es-AR" b="1" dirty="0"/>
          </a:p>
        </p:txBody>
      </p:sp>
      <p:sp>
        <p:nvSpPr>
          <p:cNvPr id="3" name="2 Marcador de contenido"/>
          <p:cNvSpPr>
            <a:spLocks noGrp="1"/>
          </p:cNvSpPr>
          <p:nvPr>
            <p:ph sz="quarter" idx="1"/>
          </p:nvPr>
        </p:nvSpPr>
        <p:spPr>
          <a:xfrm>
            <a:off x="457200" y="1214422"/>
            <a:ext cx="7643192" cy="5259530"/>
          </a:xfrm>
        </p:spPr>
        <p:txBody>
          <a:bodyPr/>
          <a:lstStyle/>
          <a:p>
            <a:pPr marL="0" indent="0">
              <a:buNone/>
            </a:pPr>
            <a:endParaRPr lang="es-AR" dirty="0" smtClean="0"/>
          </a:p>
          <a:p>
            <a:pPr marL="0" indent="0">
              <a:buNone/>
            </a:pPr>
            <a:endParaRPr lang="es-AR" dirty="0"/>
          </a:p>
          <a:p>
            <a:pPr marL="0" indent="0" algn="just">
              <a:buNone/>
            </a:pPr>
            <a:r>
              <a:rPr lang="es-AR" sz="3200" dirty="0" smtClean="0"/>
              <a:t>El </a:t>
            </a:r>
            <a:r>
              <a:rPr lang="es-AR" sz="3200" dirty="0"/>
              <a:t>Tratado que </a:t>
            </a:r>
            <a:r>
              <a:rPr lang="es-AR" sz="3200" dirty="0" smtClean="0"/>
              <a:t>se propone debe declarar, hacer respetar y garantizar </a:t>
            </a:r>
            <a:r>
              <a:rPr lang="es-AR" sz="3200" dirty="0"/>
              <a:t>mejor los derechos humanos a la </a:t>
            </a:r>
            <a:r>
              <a:rPr lang="es-AR" sz="3200" dirty="0" smtClean="0"/>
              <a:t>libertad religiosa, de conciencia, de pensamiento </a:t>
            </a:r>
            <a:r>
              <a:rPr lang="es-AR" sz="3200" dirty="0"/>
              <a:t>y de culto, </a:t>
            </a:r>
            <a:r>
              <a:rPr lang="es-AR" sz="3200" dirty="0" smtClean="0"/>
              <a:t>respecto de las personas y de las instituciones religiosas.</a:t>
            </a:r>
            <a:endParaRPr lang="es-AR" sz="3200" dirty="0"/>
          </a:p>
          <a:p>
            <a:endParaRPr lang="es-AR" dirty="0"/>
          </a:p>
          <a:p>
            <a:endParaRPr lang="es-AR" dirty="0"/>
          </a:p>
        </p:txBody>
      </p:sp>
    </p:spTree>
    <p:extLst>
      <p:ext uri="{BB962C8B-B14F-4D97-AF65-F5344CB8AC3E}">
        <p14:creationId xmlns:p14="http://schemas.microsoft.com/office/powerpoint/2010/main" xmlns="" val="18435417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939784"/>
          </a:xfrm>
        </p:spPr>
        <p:txBody>
          <a:bodyPr/>
          <a:lstStyle/>
          <a:p>
            <a:r>
              <a:rPr lang="es-AR" b="1" dirty="0" smtClean="0"/>
              <a:t>Respecto de las personas</a:t>
            </a:r>
            <a:endParaRPr lang="es-AR" b="1" dirty="0"/>
          </a:p>
        </p:txBody>
      </p:sp>
      <p:sp>
        <p:nvSpPr>
          <p:cNvPr id="3" name="2 Marcador de contenido"/>
          <p:cNvSpPr>
            <a:spLocks noGrp="1"/>
          </p:cNvSpPr>
          <p:nvPr>
            <p:ph sz="quarter" idx="1"/>
          </p:nvPr>
        </p:nvSpPr>
        <p:spPr/>
        <p:txBody>
          <a:bodyPr>
            <a:normAutofit/>
          </a:bodyPr>
          <a:lstStyle/>
          <a:p>
            <a:r>
              <a:rPr lang="es-AR" dirty="0" smtClean="0"/>
              <a:t>A </a:t>
            </a:r>
            <a:r>
              <a:rPr lang="es-AR" dirty="0"/>
              <a:t>profesar sus creencias religiosas y a no ser penado o expulsado del país, cuando se es extranjero, por ello</a:t>
            </a:r>
            <a:r>
              <a:rPr lang="es-AR" dirty="0" smtClean="0"/>
              <a:t>;</a:t>
            </a:r>
          </a:p>
          <a:p>
            <a:endParaRPr lang="es-AR" dirty="0"/>
          </a:p>
          <a:p>
            <a:r>
              <a:rPr lang="es-AR" dirty="0" smtClean="0"/>
              <a:t>A </a:t>
            </a:r>
            <a:r>
              <a:rPr lang="es-AR" dirty="0"/>
              <a:t>cambiar o abandonar dichas creencias</a:t>
            </a:r>
            <a:r>
              <a:rPr lang="es-AR" dirty="0" smtClean="0"/>
              <a:t>;</a:t>
            </a:r>
          </a:p>
          <a:p>
            <a:endParaRPr lang="es-AR" dirty="0"/>
          </a:p>
          <a:p>
            <a:r>
              <a:rPr lang="es-AR" dirty="0" smtClean="0"/>
              <a:t>A </a:t>
            </a:r>
            <a:r>
              <a:rPr lang="es-AR" dirty="0"/>
              <a:t>manifestarlas</a:t>
            </a:r>
            <a:r>
              <a:rPr lang="es-AR" dirty="0" smtClean="0"/>
              <a:t>;</a:t>
            </a:r>
          </a:p>
          <a:p>
            <a:endParaRPr lang="es-AR" dirty="0"/>
          </a:p>
          <a:p>
            <a:r>
              <a:rPr lang="es-AR" dirty="0" smtClean="0"/>
              <a:t>A </a:t>
            </a:r>
            <a:r>
              <a:rPr lang="es-AR" dirty="0"/>
              <a:t>no estar obligado a expresarlas</a:t>
            </a:r>
            <a:r>
              <a:rPr lang="es-AR" dirty="0" smtClean="0"/>
              <a:t>;</a:t>
            </a:r>
          </a:p>
          <a:p>
            <a:endParaRPr lang="es-AR" dirty="0"/>
          </a:p>
          <a:p>
            <a:r>
              <a:rPr lang="es-AR" dirty="0" smtClean="0"/>
              <a:t>A </a:t>
            </a:r>
            <a:r>
              <a:rPr lang="es-AR" dirty="0"/>
              <a:t>recibir y trasmitir información religiosa</a:t>
            </a:r>
            <a:r>
              <a:rPr lang="es-AR" dirty="0" smtClean="0"/>
              <a:t>;</a:t>
            </a:r>
          </a:p>
          <a:p>
            <a:endParaRPr lang="es-AR" dirty="0"/>
          </a:p>
        </p:txBody>
      </p:sp>
    </p:spTree>
    <p:extLst>
      <p:ext uri="{BB962C8B-B14F-4D97-AF65-F5344CB8AC3E}">
        <p14:creationId xmlns:p14="http://schemas.microsoft.com/office/powerpoint/2010/main" xmlns="" val="3998132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939784"/>
          </a:xfrm>
        </p:spPr>
        <p:txBody>
          <a:bodyPr/>
          <a:lstStyle/>
          <a:p>
            <a:r>
              <a:rPr lang="es-AR" b="1" dirty="0" smtClean="0"/>
              <a:t>Respecto de las personas</a:t>
            </a:r>
            <a:endParaRPr lang="es-AR" b="1" dirty="0"/>
          </a:p>
        </p:txBody>
      </p:sp>
      <p:sp>
        <p:nvSpPr>
          <p:cNvPr id="3" name="2 Marcador de contenido"/>
          <p:cNvSpPr>
            <a:spLocks noGrp="1"/>
          </p:cNvSpPr>
          <p:nvPr>
            <p:ph sz="quarter" idx="1"/>
          </p:nvPr>
        </p:nvSpPr>
        <p:spPr/>
        <p:txBody>
          <a:bodyPr>
            <a:normAutofit fontScale="92500" lnSpcReduction="20000"/>
          </a:bodyPr>
          <a:lstStyle/>
          <a:p>
            <a:r>
              <a:rPr lang="es-AR" dirty="0" smtClean="0"/>
              <a:t>A </a:t>
            </a:r>
            <a:r>
              <a:rPr lang="es-AR" dirty="0"/>
              <a:t>no ser obligado a prestar juramento, hacer promesa o actuar en contra de sus convicciones religiosas;</a:t>
            </a:r>
          </a:p>
          <a:p>
            <a:endParaRPr lang="es-AR" dirty="0"/>
          </a:p>
          <a:p>
            <a:r>
              <a:rPr lang="es-AR" dirty="0" smtClean="0"/>
              <a:t>A </a:t>
            </a:r>
            <a:r>
              <a:rPr lang="es-AR" dirty="0"/>
              <a:t>rezar y practicar; en privado o públicamente, sólo o con otras personas; actos de culto;</a:t>
            </a:r>
          </a:p>
          <a:p>
            <a:endParaRPr lang="es-AR" dirty="0"/>
          </a:p>
          <a:p>
            <a:r>
              <a:rPr lang="es-AR" dirty="0" smtClean="0"/>
              <a:t>A </a:t>
            </a:r>
            <a:r>
              <a:rPr lang="es-AR" dirty="0"/>
              <a:t>no ser obligados a practicar actos de cultos en contra de sus convicciones;</a:t>
            </a:r>
          </a:p>
          <a:p>
            <a:endParaRPr lang="es-AR" dirty="0"/>
          </a:p>
          <a:p>
            <a:r>
              <a:rPr lang="es-AR" dirty="0" smtClean="0"/>
              <a:t>A </a:t>
            </a:r>
            <a:r>
              <a:rPr lang="es-AR" dirty="0"/>
              <a:t>reunirse, manifestarse, participar en procesiones, caravanas, peregrinaciones o actos religiosos en lugares públicos,</a:t>
            </a:r>
          </a:p>
          <a:p>
            <a:endParaRPr lang="es-AR" dirty="0"/>
          </a:p>
          <a:p>
            <a:r>
              <a:rPr lang="es-AR" dirty="0" smtClean="0"/>
              <a:t>A </a:t>
            </a:r>
            <a:r>
              <a:rPr lang="es-AR" dirty="0"/>
              <a:t>asociarse con fines religiosos;</a:t>
            </a:r>
          </a:p>
          <a:p>
            <a:endParaRPr lang="es-AR" dirty="0"/>
          </a:p>
          <a:p>
            <a:endParaRPr lang="es-AR" dirty="0"/>
          </a:p>
          <a:p>
            <a:endParaRPr lang="es-AR" dirty="0"/>
          </a:p>
        </p:txBody>
      </p:sp>
    </p:spTree>
    <p:extLst>
      <p:ext uri="{BB962C8B-B14F-4D97-AF65-F5344CB8AC3E}">
        <p14:creationId xmlns:p14="http://schemas.microsoft.com/office/powerpoint/2010/main" xmlns="" val="2727260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Respecto de las personas</a:t>
            </a:r>
            <a:endParaRPr lang="es-AR" b="1" dirty="0"/>
          </a:p>
        </p:txBody>
      </p:sp>
      <p:sp>
        <p:nvSpPr>
          <p:cNvPr id="3" name="2 Marcador de contenido"/>
          <p:cNvSpPr>
            <a:spLocks noGrp="1"/>
          </p:cNvSpPr>
          <p:nvPr>
            <p:ph sz="quarter" idx="1"/>
          </p:nvPr>
        </p:nvSpPr>
        <p:spPr/>
        <p:txBody>
          <a:bodyPr>
            <a:normAutofit fontScale="70000" lnSpcReduction="20000"/>
          </a:bodyPr>
          <a:lstStyle/>
          <a:p>
            <a:pPr algn="just"/>
            <a:r>
              <a:rPr lang="es-AR" dirty="0" smtClean="0"/>
              <a:t>A </a:t>
            </a:r>
            <a:r>
              <a:rPr lang="es-AR" dirty="0"/>
              <a:t>recibir </a:t>
            </a:r>
            <a:r>
              <a:rPr lang="es-AR" b="1" dirty="0"/>
              <a:t>asistencia espiritual </a:t>
            </a:r>
            <a:r>
              <a:rPr lang="es-AR" dirty="0"/>
              <a:t>de los ministros de su propio cultos en </a:t>
            </a:r>
            <a:r>
              <a:rPr lang="es-AR" b="1" dirty="0"/>
              <a:t>hospitales, asilos, cárceles, establecimientos policiales y militares o en el campo de batalla o en conflictos bélicos</a:t>
            </a:r>
            <a:r>
              <a:rPr lang="es-AR" dirty="0" smtClean="0"/>
              <a:t>;</a:t>
            </a:r>
          </a:p>
          <a:p>
            <a:pPr algn="just"/>
            <a:endParaRPr lang="es-AR" dirty="0"/>
          </a:p>
          <a:p>
            <a:pPr algn="just"/>
            <a:r>
              <a:rPr lang="es-AR" dirty="0" smtClean="0"/>
              <a:t>A </a:t>
            </a:r>
            <a:r>
              <a:rPr lang="es-AR" dirty="0"/>
              <a:t>recibir </a:t>
            </a:r>
            <a:r>
              <a:rPr lang="es-AR" b="1" dirty="0"/>
              <a:t>sepultura o ser cremado </a:t>
            </a:r>
            <a:r>
              <a:rPr lang="es-AR" dirty="0"/>
              <a:t>respetando sus convicciones religiosas</a:t>
            </a:r>
            <a:r>
              <a:rPr lang="es-AR" dirty="0" smtClean="0"/>
              <a:t>;</a:t>
            </a:r>
          </a:p>
          <a:p>
            <a:pPr algn="just"/>
            <a:endParaRPr lang="es-AR" dirty="0"/>
          </a:p>
          <a:p>
            <a:pPr algn="just"/>
            <a:r>
              <a:rPr lang="es-AR" dirty="0" smtClean="0"/>
              <a:t>A </a:t>
            </a:r>
            <a:r>
              <a:rPr lang="es-AR" b="1" dirty="0"/>
              <a:t>educarse y recibir educación moral y religiosa</a:t>
            </a:r>
            <a:r>
              <a:rPr lang="es-AR" dirty="0"/>
              <a:t>, para sí y para sus hijos, de acuerdo a sus convicciones, incluso en establecimientos de educación pública de los estados, o a negarse a recibir educación religiosa o moral</a:t>
            </a:r>
            <a:r>
              <a:rPr lang="es-AR" dirty="0" smtClean="0"/>
              <a:t>;</a:t>
            </a:r>
          </a:p>
          <a:p>
            <a:pPr algn="just"/>
            <a:endParaRPr lang="es-AR" dirty="0"/>
          </a:p>
          <a:p>
            <a:pPr algn="just"/>
            <a:r>
              <a:rPr lang="es-AR" dirty="0" smtClean="0"/>
              <a:t>A </a:t>
            </a:r>
            <a:r>
              <a:rPr lang="es-AR" dirty="0"/>
              <a:t>conmemorar y no tener obligación de trabajar los </a:t>
            </a:r>
            <a:r>
              <a:rPr lang="es-AR" b="1" dirty="0"/>
              <a:t>feriados o festividades religiosas,</a:t>
            </a:r>
            <a:r>
              <a:rPr lang="es-AR" dirty="0"/>
              <a:t> y a guardar los días y horarios que según su religión sean dedicados al culto</a:t>
            </a:r>
            <a:r>
              <a:rPr lang="es-AR" dirty="0" smtClean="0"/>
              <a:t>;</a:t>
            </a:r>
          </a:p>
          <a:p>
            <a:pPr algn="just"/>
            <a:endParaRPr lang="es-AR" dirty="0"/>
          </a:p>
          <a:p>
            <a:pPr algn="just"/>
            <a:r>
              <a:rPr lang="es-AR" dirty="0" smtClean="0"/>
              <a:t>A </a:t>
            </a:r>
            <a:r>
              <a:rPr lang="es-AR" b="1" dirty="0"/>
              <a:t>celebrar matrimonio </a:t>
            </a:r>
            <a:r>
              <a:rPr lang="es-AR" dirty="0"/>
              <a:t>según los ritos de su religión o interreligiosos, sin perjuicio de la registración, según lo que dispongan las leyes civiles</a:t>
            </a:r>
            <a:r>
              <a:rPr lang="es-AR" dirty="0" smtClean="0"/>
              <a:t>.</a:t>
            </a:r>
          </a:p>
          <a:p>
            <a:pPr marL="0" indent="0" algn="just">
              <a:buNone/>
            </a:pPr>
            <a:endParaRPr lang="es-AR" dirty="0"/>
          </a:p>
        </p:txBody>
      </p:sp>
    </p:spTree>
    <p:extLst>
      <p:ext uri="{BB962C8B-B14F-4D97-AF65-F5344CB8AC3E}">
        <p14:creationId xmlns:p14="http://schemas.microsoft.com/office/powerpoint/2010/main" xmlns="" val="25000523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25470"/>
          </a:xfrm>
        </p:spPr>
        <p:txBody>
          <a:bodyPr/>
          <a:lstStyle/>
          <a:p>
            <a:r>
              <a:rPr lang="es-AR" b="1" dirty="0" smtClean="0"/>
              <a:t>Respecto de las personas</a:t>
            </a:r>
            <a:endParaRPr lang="es-AR" b="1" dirty="0"/>
          </a:p>
        </p:txBody>
      </p:sp>
      <p:sp>
        <p:nvSpPr>
          <p:cNvPr id="3" name="2 Marcador de contenido"/>
          <p:cNvSpPr>
            <a:spLocks noGrp="1"/>
          </p:cNvSpPr>
          <p:nvPr>
            <p:ph sz="quarter" idx="1"/>
          </p:nvPr>
        </p:nvSpPr>
        <p:spPr/>
        <p:txBody>
          <a:bodyPr>
            <a:normAutofit fontScale="85000" lnSpcReduction="20000"/>
          </a:bodyPr>
          <a:lstStyle/>
          <a:p>
            <a:pPr algn="just"/>
            <a:r>
              <a:rPr lang="es-AR" dirty="0" smtClean="0"/>
              <a:t>A </a:t>
            </a:r>
            <a:r>
              <a:rPr lang="es-AR" dirty="0"/>
              <a:t>que se respete el </a:t>
            </a:r>
            <a:r>
              <a:rPr lang="es-AR" b="1" dirty="0"/>
              <a:t>secreto de confesión</a:t>
            </a:r>
            <a:r>
              <a:rPr lang="es-AR" dirty="0"/>
              <a:t>. </a:t>
            </a:r>
          </a:p>
          <a:p>
            <a:pPr algn="just"/>
            <a:endParaRPr lang="es-AR" dirty="0"/>
          </a:p>
          <a:p>
            <a:pPr algn="just"/>
            <a:r>
              <a:rPr lang="es-AR" dirty="0" smtClean="0"/>
              <a:t>A </a:t>
            </a:r>
            <a:r>
              <a:rPr lang="es-AR" dirty="0"/>
              <a:t>usar </a:t>
            </a:r>
            <a:r>
              <a:rPr lang="es-AR" b="1" dirty="0"/>
              <a:t>hábitos, velos o </a:t>
            </a:r>
            <a:r>
              <a:rPr lang="es-AR" b="1" dirty="0" err="1"/>
              <a:t>hiyab</a:t>
            </a:r>
            <a:r>
              <a:rPr lang="es-AR" b="1" dirty="0"/>
              <a:t>, insignias o símbolos </a:t>
            </a:r>
            <a:r>
              <a:rPr lang="es-AR" dirty="0"/>
              <a:t>religiosos en lugares públicos. </a:t>
            </a:r>
          </a:p>
          <a:p>
            <a:pPr marL="0" indent="0" algn="just">
              <a:buNone/>
            </a:pPr>
            <a:endParaRPr lang="es-AR" dirty="0"/>
          </a:p>
          <a:p>
            <a:pPr algn="just"/>
            <a:r>
              <a:rPr lang="es-AR" dirty="0" smtClean="0"/>
              <a:t>A </a:t>
            </a:r>
            <a:r>
              <a:rPr lang="es-AR" b="1" dirty="0"/>
              <a:t>invocar a Dios </a:t>
            </a:r>
            <a:r>
              <a:rPr lang="es-AR" dirty="0"/>
              <a:t>o a su palabra expresada en documentos o libros sagrados, o cuando se presta </a:t>
            </a:r>
            <a:r>
              <a:rPr lang="es-AR" b="1" dirty="0"/>
              <a:t>juramento o promesa de decir verdad o de cumplir con los deberes </a:t>
            </a:r>
            <a:r>
              <a:rPr lang="es-AR" dirty="0"/>
              <a:t>en el ejercicio de un cargo o magistratura.</a:t>
            </a:r>
          </a:p>
          <a:p>
            <a:pPr algn="just"/>
            <a:endParaRPr lang="es-AR" dirty="0"/>
          </a:p>
          <a:p>
            <a:pPr algn="just"/>
            <a:r>
              <a:rPr lang="es-AR" dirty="0" smtClean="0"/>
              <a:t>A </a:t>
            </a:r>
            <a:r>
              <a:rPr lang="es-AR" dirty="0"/>
              <a:t>admitir las </a:t>
            </a:r>
            <a:r>
              <a:rPr lang="es-AR" b="1" dirty="0"/>
              <a:t>objeciones de conciencias</a:t>
            </a:r>
            <a:r>
              <a:rPr lang="es-AR" dirty="0"/>
              <a:t>, fundadas en razones religiosas </a:t>
            </a:r>
            <a:r>
              <a:rPr lang="es-AR" dirty="0" smtClean="0"/>
              <a:t>(como </a:t>
            </a:r>
            <a:r>
              <a:rPr lang="es-AR" dirty="0"/>
              <a:t>eximirse de la obligación de usar armas en el servicio militar</a:t>
            </a:r>
            <a:r>
              <a:rPr lang="es-AR" dirty="0" smtClean="0"/>
              <a:t>, </a:t>
            </a:r>
            <a:r>
              <a:rPr lang="es-AR" dirty="0"/>
              <a:t>practicar abortos, </a:t>
            </a:r>
            <a:r>
              <a:rPr lang="es-AR" dirty="0" smtClean="0"/>
              <a:t>etc.).</a:t>
            </a:r>
            <a:endParaRPr lang="es-AR" dirty="0"/>
          </a:p>
          <a:p>
            <a:pPr algn="just"/>
            <a:endParaRPr lang="es-AR" dirty="0"/>
          </a:p>
          <a:p>
            <a:pPr algn="just"/>
            <a:r>
              <a:rPr lang="es-AR" dirty="0" smtClean="0"/>
              <a:t>A </a:t>
            </a:r>
            <a:r>
              <a:rPr lang="es-AR" dirty="0"/>
              <a:t>que se respete a quién no profesa creencia, religión ni culto alguno y que es </a:t>
            </a:r>
            <a:r>
              <a:rPr lang="es-AR" b="1" dirty="0"/>
              <a:t>indiferente, agnóstico o ateo</a:t>
            </a:r>
            <a:r>
              <a:rPr lang="es-AR" dirty="0"/>
              <a:t>.</a:t>
            </a:r>
          </a:p>
          <a:p>
            <a:pPr algn="just"/>
            <a:endParaRPr lang="es-AR" dirty="0"/>
          </a:p>
          <a:p>
            <a:pPr algn="just"/>
            <a:endParaRPr lang="es-AR" dirty="0"/>
          </a:p>
        </p:txBody>
      </p:sp>
    </p:spTree>
    <p:extLst>
      <p:ext uri="{BB962C8B-B14F-4D97-AF65-F5344CB8AC3E}">
        <p14:creationId xmlns:p14="http://schemas.microsoft.com/office/powerpoint/2010/main" xmlns="" val="3092786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El mensaje cristiano</a:t>
            </a:r>
            <a:endParaRPr lang="es-AR" b="1" dirty="0"/>
          </a:p>
        </p:txBody>
      </p:sp>
      <p:sp>
        <p:nvSpPr>
          <p:cNvPr id="3" name="2 Marcador de contenido"/>
          <p:cNvSpPr>
            <a:spLocks noGrp="1"/>
          </p:cNvSpPr>
          <p:nvPr>
            <p:ph sz="quarter" idx="1"/>
          </p:nvPr>
        </p:nvSpPr>
        <p:spPr/>
        <p:txBody>
          <a:bodyPr/>
          <a:lstStyle/>
          <a:p>
            <a:endParaRPr lang="es-AR" dirty="0" smtClean="0"/>
          </a:p>
          <a:p>
            <a:r>
              <a:rPr lang="es-AR" dirty="0" smtClean="0"/>
              <a:t>“</a:t>
            </a:r>
            <a:r>
              <a:rPr lang="es-AR" b="1" i="1" dirty="0"/>
              <a:t>Dad al César lo que es del César y a Dios lo que es de Dios</a:t>
            </a:r>
            <a:r>
              <a:rPr lang="es-AR" dirty="0"/>
              <a:t>” (Mateo 22, 15-21)</a:t>
            </a:r>
          </a:p>
          <a:p>
            <a:endParaRPr lang="es-AR" dirty="0" smtClean="0"/>
          </a:p>
          <a:p>
            <a:endParaRPr lang="es-AR" dirty="0"/>
          </a:p>
          <a:p>
            <a:r>
              <a:rPr lang="es-AR" dirty="0" smtClean="0"/>
              <a:t>“</a:t>
            </a:r>
            <a:r>
              <a:rPr lang="es-AR" b="1" i="1" dirty="0"/>
              <a:t>Mi Reino no es de este mundo</a:t>
            </a:r>
            <a:r>
              <a:rPr lang="es-AR" dirty="0"/>
              <a:t>” (Juan 18, 33-37)</a:t>
            </a:r>
          </a:p>
          <a:p>
            <a:endParaRPr lang="es-AR" dirty="0"/>
          </a:p>
          <a:p>
            <a:endParaRPr lang="es-AR" dirty="0"/>
          </a:p>
        </p:txBody>
      </p:sp>
    </p:spTree>
    <p:extLst>
      <p:ext uri="{BB962C8B-B14F-4D97-AF65-F5344CB8AC3E}">
        <p14:creationId xmlns:p14="http://schemas.microsoft.com/office/powerpoint/2010/main" xmlns="" val="1545873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b="1" dirty="0" smtClean="0"/>
              <a:t>A las iglesias y confesiones religiosas</a:t>
            </a:r>
            <a:endParaRPr lang="es-AR" b="1" dirty="0"/>
          </a:p>
        </p:txBody>
      </p:sp>
      <p:sp>
        <p:nvSpPr>
          <p:cNvPr id="3" name="2 Marcador de contenido"/>
          <p:cNvSpPr>
            <a:spLocks noGrp="1"/>
          </p:cNvSpPr>
          <p:nvPr>
            <p:ph sz="quarter" idx="1"/>
          </p:nvPr>
        </p:nvSpPr>
        <p:spPr/>
        <p:txBody>
          <a:bodyPr>
            <a:normAutofit fontScale="62500" lnSpcReduction="20000"/>
          </a:bodyPr>
          <a:lstStyle/>
          <a:p>
            <a:pPr marL="0" indent="0">
              <a:buNone/>
            </a:pPr>
            <a:endParaRPr lang="es-AR" dirty="0"/>
          </a:p>
          <a:p>
            <a:pPr algn="just"/>
            <a:r>
              <a:rPr lang="es-AR" dirty="0" smtClean="0"/>
              <a:t>A </a:t>
            </a:r>
            <a:r>
              <a:rPr lang="es-AR" dirty="0"/>
              <a:t>que se les reconozca su personería jurídica, y su organización en base a las normas que por las que ellas se dicten, y con las autoridades que designen de acuerdo a dichas disposiciones</a:t>
            </a:r>
            <a:r>
              <a:rPr lang="es-AR" dirty="0" smtClean="0"/>
              <a:t>.</a:t>
            </a:r>
          </a:p>
          <a:p>
            <a:pPr algn="just"/>
            <a:endParaRPr lang="es-AR" dirty="0"/>
          </a:p>
          <a:p>
            <a:pPr algn="just"/>
            <a:r>
              <a:rPr lang="es-AR" dirty="0" smtClean="0"/>
              <a:t>A </a:t>
            </a:r>
            <a:r>
              <a:rPr lang="es-AR" dirty="0"/>
              <a:t>que se les respeten sus fines, principios, dogmas, doctrina, cultos, ritos, celebraciones, símbolos y libros sagrados o de doctrina</a:t>
            </a:r>
            <a:r>
              <a:rPr lang="es-AR" dirty="0" smtClean="0"/>
              <a:t>.</a:t>
            </a:r>
          </a:p>
          <a:p>
            <a:pPr algn="just"/>
            <a:endParaRPr lang="es-AR" dirty="0"/>
          </a:p>
          <a:p>
            <a:pPr algn="just"/>
            <a:r>
              <a:rPr lang="es-AR" dirty="0" smtClean="0"/>
              <a:t>A </a:t>
            </a:r>
            <a:r>
              <a:rPr lang="es-AR" dirty="0"/>
              <a:t>construir y disponer de templos o lugares dedicados al culto y a las actividades religiosas</a:t>
            </a:r>
            <a:r>
              <a:rPr lang="es-AR" dirty="0" smtClean="0"/>
              <a:t>;</a:t>
            </a:r>
          </a:p>
          <a:p>
            <a:pPr algn="just"/>
            <a:endParaRPr lang="es-AR" dirty="0"/>
          </a:p>
          <a:p>
            <a:pPr algn="just"/>
            <a:r>
              <a:rPr lang="es-AR" dirty="0" smtClean="0"/>
              <a:t>A </a:t>
            </a:r>
            <a:r>
              <a:rPr lang="es-AR" dirty="0"/>
              <a:t>tener cementerios</a:t>
            </a:r>
            <a:r>
              <a:rPr lang="es-AR" dirty="0" smtClean="0"/>
              <a:t>;</a:t>
            </a:r>
          </a:p>
          <a:p>
            <a:pPr algn="just"/>
            <a:endParaRPr lang="es-AR" dirty="0"/>
          </a:p>
          <a:p>
            <a:pPr algn="just"/>
            <a:r>
              <a:rPr lang="es-AR" dirty="0" smtClean="0"/>
              <a:t>A </a:t>
            </a:r>
            <a:r>
              <a:rPr lang="es-AR" dirty="0"/>
              <a:t>disponer de seminarios, hogares, centros de salud, hospitales, editoriales, medios de comunicación, escuelas, universidades, lugares destinados a la recreación o al alojamiento de personas necesitadas de protección especial</a:t>
            </a:r>
            <a:r>
              <a:rPr lang="es-AR" dirty="0" smtClean="0"/>
              <a:t>.</a:t>
            </a:r>
          </a:p>
          <a:p>
            <a:pPr marL="0" indent="0" algn="just">
              <a:buNone/>
            </a:pPr>
            <a:endParaRPr lang="es-AR" dirty="0"/>
          </a:p>
          <a:p>
            <a:pPr algn="just"/>
            <a:r>
              <a:rPr lang="es-AR" dirty="0" smtClean="0"/>
              <a:t>A </a:t>
            </a:r>
            <a:r>
              <a:rPr lang="es-AR" dirty="0"/>
              <a:t>comunicarse entre sus miembros o con sus ministros o autoridades, o con representantes de otras comunidades religiosas</a:t>
            </a:r>
            <a:r>
              <a:rPr lang="es-AR" dirty="0" smtClean="0"/>
              <a:t>.</a:t>
            </a:r>
          </a:p>
          <a:p>
            <a:pPr marL="0" indent="0" algn="just">
              <a:buNone/>
            </a:pPr>
            <a:r>
              <a:rPr lang="es-AR" dirty="0" smtClean="0"/>
              <a:t>.</a:t>
            </a:r>
            <a:endParaRPr lang="es-AR" dirty="0"/>
          </a:p>
        </p:txBody>
      </p:sp>
    </p:spTree>
    <p:extLst>
      <p:ext uri="{BB962C8B-B14F-4D97-AF65-F5344CB8AC3E}">
        <p14:creationId xmlns:p14="http://schemas.microsoft.com/office/powerpoint/2010/main" xmlns="" val="782664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dirty="0"/>
          </a:p>
        </p:txBody>
      </p:sp>
      <p:sp>
        <p:nvSpPr>
          <p:cNvPr id="3" name="2 Marcador de contenido"/>
          <p:cNvSpPr>
            <a:spLocks noGrp="1"/>
          </p:cNvSpPr>
          <p:nvPr>
            <p:ph sz="quarter" idx="1"/>
          </p:nvPr>
        </p:nvSpPr>
        <p:spPr/>
        <p:txBody>
          <a:bodyPr>
            <a:normAutofit fontScale="77500" lnSpcReduction="20000"/>
          </a:bodyPr>
          <a:lstStyle/>
          <a:p>
            <a:r>
              <a:rPr lang="es-AR" dirty="0"/>
              <a:t>A admitir o excluir fieles.</a:t>
            </a:r>
          </a:p>
          <a:p>
            <a:endParaRPr lang="es-AR" dirty="0"/>
          </a:p>
          <a:p>
            <a:r>
              <a:rPr lang="es-AR" dirty="0"/>
              <a:t>A designar, preparar, sostener y remover a los </a:t>
            </a:r>
            <a:r>
              <a:rPr lang="es-AR" b="1" dirty="0"/>
              <a:t>ministros</a:t>
            </a:r>
            <a:r>
              <a:rPr lang="es-AR" dirty="0"/>
              <a:t> de su culto, </a:t>
            </a:r>
            <a:r>
              <a:rPr lang="es-AR" dirty="0" smtClean="0"/>
              <a:t>enviar </a:t>
            </a:r>
            <a:r>
              <a:rPr lang="es-AR" dirty="0"/>
              <a:t>o recibir </a:t>
            </a:r>
            <a:r>
              <a:rPr lang="es-AR" b="1" dirty="0"/>
              <a:t>misioneros</a:t>
            </a:r>
            <a:r>
              <a:rPr lang="es-AR" dirty="0"/>
              <a:t>, y sostenerlos espiritual y económicamente.</a:t>
            </a:r>
          </a:p>
          <a:p>
            <a:endParaRPr lang="es-AR" dirty="0"/>
          </a:p>
          <a:p>
            <a:r>
              <a:rPr lang="es-AR" dirty="0"/>
              <a:t>A </a:t>
            </a:r>
            <a:r>
              <a:rPr lang="es-AR" b="1" dirty="0"/>
              <a:t>reunirse, asociarse</a:t>
            </a:r>
            <a:r>
              <a:rPr lang="es-AR" dirty="0"/>
              <a:t>, federarse o confederarse con otras entidades religiosas, e integrar organismos religiosos o </a:t>
            </a:r>
            <a:r>
              <a:rPr lang="es-AR" dirty="0" smtClean="0"/>
              <a:t>interreligiosas.</a:t>
            </a:r>
          </a:p>
          <a:p>
            <a:pPr marL="0" indent="0">
              <a:buNone/>
            </a:pPr>
            <a:endParaRPr lang="es-AR" dirty="0" smtClean="0"/>
          </a:p>
          <a:p>
            <a:r>
              <a:rPr lang="es-AR" dirty="0" smtClean="0"/>
              <a:t>A </a:t>
            </a:r>
            <a:r>
              <a:rPr lang="es-AR" dirty="0"/>
              <a:t>que se respeten los </a:t>
            </a:r>
            <a:r>
              <a:rPr lang="es-AR" b="1" dirty="0"/>
              <a:t>lugares destinados al culto y los objetos sagrados</a:t>
            </a:r>
            <a:r>
              <a:rPr lang="es-AR" dirty="0"/>
              <a:t>, que </a:t>
            </a:r>
            <a:r>
              <a:rPr lang="es-AR" dirty="0" smtClean="0"/>
              <a:t>sean </a:t>
            </a:r>
            <a:r>
              <a:rPr lang="es-AR" dirty="0"/>
              <a:t>inembargables, y que gocen de exenciones y beneficios tributarios y arancelarios aduaneros, como instituciones de bien público.</a:t>
            </a:r>
          </a:p>
          <a:p>
            <a:endParaRPr lang="es-AR" dirty="0"/>
          </a:p>
          <a:p>
            <a:r>
              <a:rPr lang="es-AR" dirty="0" smtClean="0"/>
              <a:t>A exigir </a:t>
            </a:r>
            <a:r>
              <a:rPr lang="es-AR" dirty="0"/>
              <a:t>que sus ministros, miembros y empleados a que ajusten su conducta a la </a:t>
            </a:r>
            <a:r>
              <a:rPr lang="es-AR" b="1" dirty="0"/>
              <a:t>doctrina y las normas internas </a:t>
            </a:r>
            <a:r>
              <a:rPr lang="es-AR" dirty="0"/>
              <a:t>que lo rigen.</a:t>
            </a:r>
          </a:p>
          <a:p>
            <a:endParaRPr lang="es-AR" dirty="0"/>
          </a:p>
        </p:txBody>
      </p:sp>
    </p:spTree>
    <p:extLst>
      <p:ext uri="{BB962C8B-B14F-4D97-AF65-F5344CB8AC3E}">
        <p14:creationId xmlns:p14="http://schemas.microsoft.com/office/powerpoint/2010/main" xmlns="" val="774629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b="1" dirty="0" smtClean="0"/>
              <a:t>A las iglesias y confesiones religiosas</a:t>
            </a:r>
            <a:endParaRPr lang="es-AR" b="1" dirty="0"/>
          </a:p>
        </p:txBody>
      </p:sp>
      <p:sp>
        <p:nvSpPr>
          <p:cNvPr id="3" name="2 Marcador de contenido"/>
          <p:cNvSpPr>
            <a:spLocks noGrp="1"/>
          </p:cNvSpPr>
          <p:nvPr>
            <p:ph sz="quarter" idx="1"/>
          </p:nvPr>
        </p:nvSpPr>
        <p:spPr/>
        <p:txBody>
          <a:bodyPr>
            <a:normAutofit fontScale="55000" lnSpcReduction="20000"/>
          </a:bodyPr>
          <a:lstStyle/>
          <a:p>
            <a:pPr marL="0" indent="0" algn="just">
              <a:buNone/>
            </a:pPr>
            <a:endParaRPr lang="es-AR" dirty="0"/>
          </a:p>
          <a:p>
            <a:pPr algn="just"/>
            <a:r>
              <a:rPr lang="es-AR" sz="2500" dirty="0" smtClean="0"/>
              <a:t>A </a:t>
            </a:r>
            <a:r>
              <a:rPr lang="es-AR" sz="2500" dirty="0"/>
              <a:t>que el Estados, </a:t>
            </a:r>
            <a:r>
              <a:rPr lang="es-AR" sz="2500" dirty="0" smtClean="0"/>
              <a:t>mediante sus </a:t>
            </a:r>
            <a:r>
              <a:rPr lang="es-AR" sz="2500" b="1" dirty="0" smtClean="0"/>
              <a:t>sistemas </a:t>
            </a:r>
            <a:r>
              <a:rPr lang="es-AR" sz="2500" b="1" dirty="0"/>
              <a:t>impositivo</a:t>
            </a:r>
            <a:r>
              <a:rPr lang="es-AR" sz="2500" dirty="0"/>
              <a:t>, permita que los fieles destinen una parte de lo que tributan a las iglesias o a la confesión religiosa que indiquen</a:t>
            </a:r>
            <a:r>
              <a:rPr lang="es-AR" sz="2500" dirty="0" smtClean="0"/>
              <a:t>.</a:t>
            </a:r>
          </a:p>
          <a:p>
            <a:pPr marL="0" indent="0" algn="just">
              <a:buNone/>
            </a:pPr>
            <a:endParaRPr lang="es-AR" sz="2500" dirty="0"/>
          </a:p>
          <a:p>
            <a:pPr algn="just"/>
            <a:r>
              <a:rPr lang="es-AR" sz="2500" dirty="0" smtClean="0"/>
              <a:t>A </a:t>
            </a:r>
            <a:r>
              <a:rPr lang="es-AR" sz="2500" dirty="0"/>
              <a:t>celebrar </a:t>
            </a:r>
            <a:r>
              <a:rPr lang="es-AR" sz="2500" b="1" dirty="0"/>
              <a:t>acuerdos o integrar comisiones asesoras con el Estado o con otras confesiones religiosas</a:t>
            </a:r>
            <a:r>
              <a:rPr lang="es-AR" sz="2500" b="1" dirty="0" smtClean="0"/>
              <a:t>.</a:t>
            </a:r>
          </a:p>
          <a:p>
            <a:pPr algn="just"/>
            <a:endParaRPr lang="es-AR" sz="2500" dirty="0"/>
          </a:p>
          <a:p>
            <a:pPr algn="just"/>
            <a:r>
              <a:rPr lang="es-AR" sz="2500" dirty="0" smtClean="0"/>
              <a:t>A </a:t>
            </a:r>
            <a:r>
              <a:rPr lang="es-AR" sz="2500" dirty="0"/>
              <a:t>que se respeten en los lugares públicos las </a:t>
            </a:r>
            <a:r>
              <a:rPr lang="es-AR" sz="2500" b="1" dirty="0"/>
              <a:t>expresiones culturales religiosas</a:t>
            </a:r>
            <a:r>
              <a:rPr lang="es-AR" sz="2500" dirty="0" smtClean="0"/>
              <a:t>.</a:t>
            </a:r>
          </a:p>
          <a:p>
            <a:pPr algn="just"/>
            <a:endParaRPr lang="es-AR" sz="2500" dirty="0"/>
          </a:p>
          <a:p>
            <a:pPr algn="just"/>
            <a:r>
              <a:rPr lang="es-AR" sz="2500" dirty="0" smtClean="0"/>
              <a:t>A </a:t>
            </a:r>
            <a:r>
              <a:rPr lang="es-AR" sz="2500" dirty="0"/>
              <a:t>que se respete el principio de la </a:t>
            </a:r>
            <a:r>
              <a:rPr lang="es-AR" sz="2500" b="1" dirty="0"/>
              <a:t>igualdad en el trato de las distintas iglesias y confesiones religiosas</a:t>
            </a:r>
            <a:r>
              <a:rPr lang="es-AR" sz="2500" dirty="0"/>
              <a:t>, sin perjuicio de las diferencias en sus historias, trayectorias, número de fieles e influencias que ellas hayan tenido en la cultura de cada pueblo</a:t>
            </a:r>
            <a:r>
              <a:rPr lang="es-AR" sz="2500" dirty="0" smtClean="0"/>
              <a:t>.</a:t>
            </a:r>
          </a:p>
          <a:p>
            <a:pPr algn="just"/>
            <a:endParaRPr lang="es-AR" sz="2500" dirty="0"/>
          </a:p>
          <a:p>
            <a:pPr algn="just"/>
            <a:r>
              <a:rPr lang="es-AR" sz="2500" dirty="0" smtClean="0"/>
              <a:t>A </a:t>
            </a:r>
            <a:r>
              <a:rPr lang="es-AR" sz="2500" b="1" dirty="0"/>
              <a:t>no ser discriminados </a:t>
            </a:r>
            <a:r>
              <a:rPr lang="es-AR" sz="2500" dirty="0"/>
              <a:t>por pertenecer a una religión, y a que no se les prohíba a los ministros o fieles de una iglesia o confesión religiosa a ser designados o a ejercer algún cargos públicos o políticos</a:t>
            </a:r>
            <a:r>
              <a:rPr lang="es-AR" sz="2500" dirty="0" smtClean="0"/>
              <a:t>.</a:t>
            </a:r>
          </a:p>
          <a:p>
            <a:pPr algn="just"/>
            <a:endParaRPr lang="es-AR" sz="2500" dirty="0"/>
          </a:p>
          <a:p>
            <a:pPr algn="just"/>
            <a:r>
              <a:rPr lang="es-AR" sz="2500" dirty="0" smtClean="0"/>
              <a:t>A </a:t>
            </a:r>
            <a:r>
              <a:rPr lang="es-AR" sz="2500" dirty="0"/>
              <a:t>que las autoridades políticas, administrativas o judiciales de los estados no puedan decidir sobre la </a:t>
            </a:r>
            <a:r>
              <a:rPr lang="es-AR" sz="2500" b="1" dirty="0"/>
              <a:t>interpretación de doctrinas religiosas o sobre las normas internas </a:t>
            </a:r>
            <a:r>
              <a:rPr lang="es-AR" sz="2500" dirty="0"/>
              <a:t>de cada iglesia o confesión religiosa.</a:t>
            </a:r>
          </a:p>
          <a:p>
            <a:pPr marL="0" indent="0" algn="just">
              <a:buNone/>
            </a:pPr>
            <a:endParaRPr lang="es-AR" sz="2500" dirty="0"/>
          </a:p>
        </p:txBody>
      </p:sp>
    </p:spTree>
    <p:extLst>
      <p:ext uri="{BB962C8B-B14F-4D97-AF65-F5344CB8AC3E}">
        <p14:creationId xmlns:p14="http://schemas.microsoft.com/office/powerpoint/2010/main" xmlns="" val="6988483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sz="3600" dirty="0" smtClean="0"/>
              <a:t/>
            </a:r>
            <a:br>
              <a:rPr lang="es-AR" sz="3600" dirty="0" smtClean="0"/>
            </a:br>
            <a:r>
              <a:rPr lang="es-AR" sz="2700" b="1" dirty="0" smtClean="0"/>
              <a:t>Comité </a:t>
            </a:r>
            <a:r>
              <a:rPr lang="es-AR" sz="2700" b="1" dirty="0"/>
              <a:t>integrado por personalidades de distintos estados, credos y </a:t>
            </a:r>
            <a:r>
              <a:rPr lang="es-AR" sz="2700" b="1" dirty="0" smtClean="0"/>
              <a:t>religiones </a:t>
            </a:r>
            <a:r>
              <a:rPr lang="es-AR" dirty="0"/>
              <a:t/>
            </a:r>
            <a:br>
              <a:rPr lang="es-AR" dirty="0"/>
            </a:br>
            <a:endParaRPr lang="es-AR" dirty="0"/>
          </a:p>
        </p:txBody>
      </p:sp>
      <p:sp>
        <p:nvSpPr>
          <p:cNvPr id="3" name="2 Marcador de contenido"/>
          <p:cNvSpPr>
            <a:spLocks noGrp="1"/>
          </p:cNvSpPr>
          <p:nvPr>
            <p:ph sz="quarter" idx="1"/>
          </p:nvPr>
        </p:nvSpPr>
        <p:spPr>
          <a:xfrm>
            <a:off x="457200" y="1142984"/>
            <a:ext cx="7467600" cy="5000660"/>
          </a:xfrm>
        </p:spPr>
        <p:txBody>
          <a:bodyPr>
            <a:noAutofit/>
          </a:bodyPr>
          <a:lstStyle/>
          <a:p>
            <a:pPr marL="0" indent="0">
              <a:buNone/>
            </a:pPr>
            <a:r>
              <a:rPr lang="es-AR" sz="1400" dirty="0" smtClean="0"/>
              <a:t>Con las siguientes atribuciones:</a:t>
            </a:r>
          </a:p>
          <a:p>
            <a:r>
              <a:rPr lang="es-AR" sz="1400" b="1" dirty="0" smtClean="0"/>
              <a:t>Estimular </a:t>
            </a:r>
            <a:r>
              <a:rPr lang="es-AR" sz="1400" b="1" dirty="0"/>
              <a:t>la conciencia</a:t>
            </a:r>
            <a:r>
              <a:rPr lang="es-AR" sz="1400" dirty="0"/>
              <a:t> de los derechos humanos que se declaran en este tratado</a:t>
            </a:r>
            <a:r>
              <a:rPr lang="es-AR" sz="1400" dirty="0" smtClean="0"/>
              <a:t>.</a:t>
            </a:r>
            <a:endParaRPr lang="es-AR" sz="1400" dirty="0"/>
          </a:p>
          <a:p>
            <a:pPr marL="0" indent="0">
              <a:buNone/>
            </a:pPr>
            <a:endParaRPr lang="es-AR" sz="1400" dirty="0"/>
          </a:p>
          <a:p>
            <a:r>
              <a:rPr lang="es-AR" sz="1400" dirty="0" smtClean="0"/>
              <a:t>Formular </a:t>
            </a:r>
            <a:r>
              <a:rPr lang="es-AR" sz="1400" b="1" dirty="0" smtClean="0"/>
              <a:t>recomendaciones </a:t>
            </a:r>
            <a:r>
              <a:rPr lang="es-AR" sz="1400" b="1" dirty="0"/>
              <a:t>a los gobiernos de los Estados</a:t>
            </a:r>
            <a:r>
              <a:rPr lang="es-AR" sz="1400" dirty="0"/>
              <a:t> miembros para que adopten medidas progresivas en favor de los derechos declarados dentro del marco de sus leyes internas y sus preceptos constitucionales, al igual que disposiciones apropiadas para fomentar el respeto a los derechos declarados en el tratado</a:t>
            </a:r>
            <a:r>
              <a:rPr lang="es-AR" sz="1400" dirty="0" smtClean="0"/>
              <a:t>.</a:t>
            </a:r>
          </a:p>
          <a:p>
            <a:pPr marL="0" indent="0">
              <a:buNone/>
            </a:pPr>
            <a:endParaRPr lang="es-AR" sz="1400" dirty="0" smtClean="0"/>
          </a:p>
          <a:p>
            <a:r>
              <a:rPr lang="es-AR" sz="1400" dirty="0" smtClean="0"/>
              <a:t>Producir </a:t>
            </a:r>
            <a:r>
              <a:rPr lang="es-AR" sz="1400" b="1" dirty="0"/>
              <a:t>estudios e informes </a:t>
            </a:r>
            <a:r>
              <a:rPr lang="es-AR" sz="1400" dirty="0" smtClean="0"/>
              <a:t>para hacer efectivo los derechos declarados en el tratado.</a:t>
            </a:r>
          </a:p>
          <a:p>
            <a:pPr marL="0" indent="0">
              <a:buNone/>
            </a:pPr>
            <a:endParaRPr lang="es-AR" sz="1400" dirty="0" smtClean="0"/>
          </a:p>
          <a:p>
            <a:r>
              <a:rPr lang="es-AR" sz="1400" dirty="0" smtClean="0"/>
              <a:t>Solicitar </a:t>
            </a:r>
            <a:r>
              <a:rPr lang="es-AR" sz="1400" b="1" dirty="0" smtClean="0"/>
              <a:t>informes a </a:t>
            </a:r>
            <a:r>
              <a:rPr lang="es-AR" sz="1400" b="1" dirty="0"/>
              <a:t>los gobiernos de los Estados miembros, o a las distintas iglesias o confesiones religiosas</a:t>
            </a:r>
            <a:r>
              <a:rPr lang="es-AR" sz="1400" dirty="0"/>
              <a:t> </a:t>
            </a:r>
            <a:r>
              <a:rPr lang="es-AR" sz="1400" dirty="0" smtClean="0"/>
              <a:t>sobre </a:t>
            </a:r>
            <a:r>
              <a:rPr lang="es-AR" sz="1400" dirty="0"/>
              <a:t>las medidas que adopten en materia de los derechos a que se refiere el tratado</a:t>
            </a:r>
            <a:r>
              <a:rPr lang="es-AR" sz="1400" dirty="0" smtClean="0"/>
              <a:t>.</a:t>
            </a:r>
            <a:endParaRPr lang="es-AR" sz="1400" dirty="0"/>
          </a:p>
          <a:p>
            <a:pPr marL="0" indent="0">
              <a:buNone/>
            </a:pPr>
            <a:endParaRPr lang="es-AR" sz="1400" dirty="0" smtClean="0"/>
          </a:p>
          <a:p>
            <a:r>
              <a:rPr lang="es-AR" sz="1400" dirty="0" smtClean="0"/>
              <a:t>Atender </a:t>
            </a:r>
            <a:r>
              <a:rPr lang="es-AR" sz="1400" b="1" dirty="0" smtClean="0"/>
              <a:t>consultas y prestar asesoramiento </a:t>
            </a:r>
            <a:r>
              <a:rPr lang="es-AR" sz="1400" dirty="0" smtClean="0"/>
              <a:t>a los </a:t>
            </a:r>
            <a:r>
              <a:rPr lang="es-AR" sz="1400" dirty="0"/>
              <a:t>Estados miembros </a:t>
            </a:r>
            <a:r>
              <a:rPr lang="es-AR" sz="1400" dirty="0" smtClean="0"/>
              <a:t>que lo soliciten en </a:t>
            </a:r>
            <a:r>
              <a:rPr lang="es-AR" sz="1400" dirty="0"/>
              <a:t>cuestiones relacionadas con los derechos </a:t>
            </a:r>
            <a:r>
              <a:rPr lang="es-AR" sz="1400" dirty="0" smtClean="0"/>
              <a:t>referidos en el Tratado.</a:t>
            </a:r>
            <a:endParaRPr lang="es-AR" sz="1400" dirty="0"/>
          </a:p>
          <a:p>
            <a:pPr marL="0" indent="0">
              <a:buNone/>
            </a:pPr>
            <a:endParaRPr lang="es-AR" sz="1400" dirty="0" smtClean="0"/>
          </a:p>
          <a:p>
            <a:r>
              <a:rPr lang="es-AR" sz="1400" dirty="0" smtClean="0"/>
              <a:t>Responder a otras </a:t>
            </a:r>
            <a:r>
              <a:rPr lang="es-AR" sz="1400" b="1" dirty="0"/>
              <a:t>peticiones y otras </a:t>
            </a:r>
            <a:r>
              <a:rPr lang="es-AR" sz="1400" b="1" dirty="0" smtClean="0"/>
              <a:t>comunicaciones </a:t>
            </a:r>
            <a:r>
              <a:rPr lang="es-AR" sz="1400" dirty="0" smtClean="0"/>
              <a:t>que se le formulen y rendir </a:t>
            </a:r>
            <a:r>
              <a:rPr lang="es-AR" sz="1400" dirty="0"/>
              <a:t>un </a:t>
            </a:r>
            <a:r>
              <a:rPr lang="es-AR" sz="1400" b="1" dirty="0"/>
              <a:t>informe anual</a:t>
            </a:r>
            <a:r>
              <a:rPr lang="es-AR" sz="1400" dirty="0"/>
              <a:t>.</a:t>
            </a:r>
          </a:p>
          <a:p>
            <a:endParaRPr lang="es-AR" sz="1400" dirty="0"/>
          </a:p>
          <a:p>
            <a:endParaRPr lang="es-AR" sz="1400" dirty="0"/>
          </a:p>
        </p:txBody>
      </p:sp>
    </p:spTree>
    <p:extLst>
      <p:ext uri="{BB962C8B-B14F-4D97-AF65-F5344CB8AC3E}">
        <p14:creationId xmlns:p14="http://schemas.microsoft.com/office/powerpoint/2010/main" xmlns="" val="38610563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25470"/>
          </a:xfrm>
        </p:spPr>
        <p:txBody>
          <a:bodyPr/>
          <a:lstStyle/>
          <a:p>
            <a:r>
              <a:rPr lang="es-AR" b="1" dirty="0" smtClean="0"/>
              <a:t>Alcance del Tratado</a:t>
            </a:r>
            <a:endParaRPr lang="es-AR" b="1" dirty="0"/>
          </a:p>
        </p:txBody>
      </p:sp>
      <p:sp>
        <p:nvSpPr>
          <p:cNvPr id="3" name="2 Marcador de contenido"/>
          <p:cNvSpPr>
            <a:spLocks noGrp="1"/>
          </p:cNvSpPr>
          <p:nvPr>
            <p:ph sz="quarter" idx="1"/>
          </p:nvPr>
        </p:nvSpPr>
        <p:spPr>
          <a:xfrm>
            <a:off x="457200" y="1071546"/>
            <a:ext cx="7467600" cy="5402406"/>
          </a:xfrm>
        </p:spPr>
        <p:txBody>
          <a:bodyPr>
            <a:normAutofit fontScale="92500" lnSpcReduction="20000"/>
          </a:bodyPr>
          <a:lstStyle/>
          <a:p>
            <a:pPr algn="just"/>
            <a:r>
              <a:rPr lang="es-AR" dirty="0"/>
              <a:t>El tratado podría ser </a:t>
            </a:r>
            <a:r>
              <a:rPr lang="es-AR" b="1" dirty="0"/>
              <a:t>universal o regional</a:t>
            </a:r>
            <a:r>
              <a:rPr lang="es-AR" dirty="0"/>
              <a:t>, o circunscribirse a ser un protocolo de otro tratado, aunque indudablemente lo más conveniente sería que sea aprobado por la Asamblea de las Naciones Unidas y ratificado luego por los Estados. </a:t>
            </a:r>
            <a:endParaRPr lang="es-AR" dirty="0" smtClean="0"/>
          </a:p>
          <a:p>
            <a:pPr algn="just"/>
            <a:r>
              <a:rPr lang="es-AR" dirty="0" smtClean="0"/>
              <a:t>La </a:t>
            </a:r>
            <a:r>
              <a:rPr lang="es-AR" dirty="0"/>
              <a:t>Declaración de 1981, y la creación del </a:t>
            </a:r>
            <a:r>
              <a:rPr lang="es-AR" b="1" dirty="0"/>
              <a:t>Relator Especial</a:t>
            </a:r>
            <a:r>
              <a:rPr lang="es-AR" dirty="0"/>
              <a:t> para el monitoreo de los derechos a la libertad religiosa y de creencia (todavía no reconocidos en una tratado específico), </a:t>
            </a:r>
            <a:r>
              <a:rPr lang="es-AR" dirty="0" smtClean="0"/>
              <a:t>podríamos </a:t>
            </a:r>
            <a:r>
              <a:rPr lang="es-AR" dirty="0"/>
              <a:t>tomarlo como un primer paso para la concreción de un tratado que declare los derechos personales a tener creencias religiosas, a manifestarlas y rendir culto, a reunirse y asociarse en iglesias o confesiones o asociaciones religiosas, a las que se les reconozca autonomía, y a no ser discriminado por razones religiosas. </a:t>
            </a:r>
            <a:endParaRPr lang="es-AR" dirty="0" smtClean="0"/>
          </a:p>
          <a:p>
            <a:pPr algn="just"/>
            <a:r>
              <a:rPr lang="es-AR" dirty="0" smtClean="0"/>
              <a:t>Debe crearse </a:t>
            </a:r>
            <a:r>
              <a:rPr lang="es-AR" dirty="0"/>
              <a:t>un </a:t>
            </a:r>
            <a:r>
              <a:rPr lang="es-AR" b="1" dirty="0"/>
              <a:t>comité o consejo </a:t>
            </a:r>
            <a:r>
              <a:rPr lang="es-AR" dirty="0"/>
              <a:t>de composición religiosa y políticamente plural que pueda hacer un </a:t>
            </a:r>
            <a:r>
              <a:rPr lang="es-AR" dirty="0" err="1"/>
              <a:t>Soft</a:t>
            </a:r>
            <a:r>
              <a:rPr lang="es-AR" dirty="0"/>
              <a:t> </a:t>
            </a:r>
            <a:r>
              <a:rPr lang="es-AR" dirty="0" err="1"/>
              <a:t>Law</a:t>
            </a:r>
            <a:r>
              <a:rPr lang="es-AR" dirty="0"/>
              <a:t> en esta materia. </a:t>
            </a:r>
          </a:p>
        </p:txBody>
      </p:sp>
    </p:spTree>
    <p:extLst>
      <p:ext uri="{BB962C8B-B14F-4D97-AF65-F5344CB8AC3E}">
        <p14:creationId xmlns:p14="http://schemas.microsoft.com/office/powerpoint/2010/main" xmlns="" val="22900487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96908"/>
          </a:xfrm>
        </p:spPr>
        <p:txBody>
          <a:bodyPr/>
          <a:lstStyle/>
          <a:p>
            <a:r>
              <a:rPr lang="es-AR" b="1" dirty="0" smtClean="0"/>
              <a:t>Pluralismo</a:t>
            </a:r>
            <a:r>
              <a:rPr lang="es-AR" b="1" dirty="0"/>
              <a:t> </a:t>
            </a:r>
            <a:r>
              <a:rPr lang="es-AR" b="1" dirty="0" smtClean="0"/>
              <a:t>y secularismo</a:t>
            </a:r>
            <a:endParaRPr lang="es-AR" b="1" dirty="0"/>
          </a:p>
        </p:txBody>
      </p:sp>
      <p:sp>
        <p:nvSpPr>
          <p:cNvPr id="3" name="2 Marcador de contenido"/>
          <p:cNvSpPr>
            <a:spLocks noGrp="1"/>
          </p:cNvSpPr>
          <p:nvPr>
            <p:ph sz="quarter" idx="1"/>
          </p:nvPr>
        </p:nvSpPr>
        <p:spPr/>
        <p:txBody>
          <a:bodyPr>
            <a:normAutofit fontScale="77500" lnSpcReduction="20000"/>
          </a:bodyPr>
          <a:lstStyle/>
          <a:p>
            <a:pPr algn="just"/>
            <a:r>
              <a:rPr lang="es-AR" dirty="0"/>
              <a:t>El que haya finalizado la guerra fría significó remover un serio obstáculo para este propósito, aunque los mismos persisten por la existencia de gobiernos autoritarios en algunos estados que no reconocen el </a:t>
            </a:r>
            <a:r>
              <a:rPr lang="es-AR" b="1" dirty="0"/>
              <a:t>pluralismo religioso</a:t>
            </a:r>
            <a:r>
              <a:rPr lang="es-AR" dirty="0"/>
              <a:t>; por que hay en distintas partes del mundo conflictos religiosos o étnicos-religiosos o políticos-religiosos, y por las posturas fundamentalistas de algunos sectores religiosos o de gobiernos de estados confesionales, que se resisten a la secularización. </a:t>
            </a:r>
          </a:p>
          <a:p>
            <a:pPr algn="just"/>
            <a:r>
              <a:rPr lang="es-AR" dirty="0"/>
              <a:t>A favor del tratado, se puede argumentar, que, en el último siglo, </a:t>
            </a:r>
            <a:r>
              <a:rPr lang="es-AR" b="1" dirty="0"/>
              <a:t>muchos Estados se han desconfensionalizado y secularizado</a:t>
            </a:r>
            <a:r>
              <a:rPr lang="es-AR" dirty="0"/>
              <a:t>, muchos de ellos se han declarado laicos, con lo que la autoridad política se han separado de la autoridad eclesiásticas, o de las iglesias o comunidades religiosas que predominaban en las sociedades civiles a las que sirven; lo que no ha significado, en la mayoría de los casos, ruptura, ni desconocimiento de la religiosidad de los ciudadanos, ni de las comunidades religiosas de las que son fieles. Por el contrario, los principios de </a:t>
            </a:r>
            <a:r>
              <a:rPr lang="es-AR" b="1" dirty="0"/>
              <a:t>autonomía y de cooperación </a:t>
            </a:r>
            <a:r>
              <a:rPr lang="es-AR" dirty="0"/>
              <a:t>han sido los que han prevalecidos en las relaciones de las iglesias o confesiones religiosa con dichos Estados.</a:t>
            </a:r>
          </a:p>
          <a:p>
            <a:endParaRPr lang="es-AR" dirty="0"/>
          </a:p>
        </p:txBody>
      </p:sp>
    </p:spTree>
    <p:extLst>
      <p:ext uri="{BB962C8B-B14F-4D97-AF65-F5344CB8AC3E}">
        <p14:creationId xmlns:p14="http://schemas.microsoft.com/office/powerpoint/2010/main" xmlns="" val="5469726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714356"/>
            <a:ext cx="7467600" cy="5715040"/>
          </a:xfrm>
        </p:spPr>
        <p:txBody>
          <a:bodyPr>
            <a:normAutofit/>
          </a:bodyPr>
          <a:lstStyle/>
          <a:p>
            <a:pPr algn="just"/>
            <a:r>
              <a:rPr lang="es-ES" dirty="0" smtClean="0"/>
              <a:t>En marzo de 2017 la </a:t>
            </a:r>
            <a:r>
              <a:rPr lang="es-ES" b="1" dirty="0" smtClean="0"/>
              <a:t>Ministra de Relaciones Exteriores y Culto, Susana </a:t>
            </a:r>
            <a:r>
              <a:rPr lang="es-ES" b="1" dirty="0" err="1" smtClean="0"/>
              <a:t>Malcorra</a:t>
            </a:r>
            <a:r>
              <a:rPr lang="es-ES" dirty="0" smtClean="0"/>
              <a:t>; el Secretario de Culto de la Nación, Santiago De Estrada; y el Subsecretario Alfredo Abriani, recibieron en la cancillería al Presidente de </a:t>
            </a:r>
            <a:r>
              <a:rPr lang="es-ES" b="1" dirty="0" smtClean="0"/>
              <a:t>Consejo Argentino de Libertad Religiosa (CALIR) </a:t>
            </a:r>
            <a:r>
              <a:rPr lang="es-ES" dirty="0" smtClean="0"/>
              <a:t>Raúl Scialabba, el Vicepresidente 1° Jorge Horacio Gentile y al Dr. Juan Navarro Floria, quienes le presentaron y explicaron un proyecto de Convención Americana sobre Libertad Religiosa elaborado por esta institución.</a:t>
            </a:r>
          </a:p>
          <a:p>
            <a:pPr algn="just"/>
            <a:r>
              <a:rPr lang="es-ES" dirty="0" smtClean="0"/>
              <a:t>La canciller prometió conversar con el Presidente de la Nación la posibilidad que sea tomado por el gobierno nacional para impulsarlo en los países del continente americano.</a:t>
            </a:r>
          </a:p>
          <a:p>
            <a:endParaRPr lang="es-E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normAutofit/>
          </a:bodyPr>
          <a:lstStyle/>
          <a:p>
            <a:pPr algn="ctr"/>
            <a:r>
              <a:rPr lang="es-ES" sz="1800" b="1" dirty="0" smtClean="0"/>
              <a:t>Audiencia con la Ministra de Relaciones Exteriores</a:t>
            </a:r>
            <a:endParaRPr lang="es-ES" sz="1800" b="1" dirty="0"/>
          </a:p>
        </p:txBody>
      </p:sp>
      <p:pic>
        <p:nvPicPr>
          <p:cNvPr id="2" name="1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27584" y="1556792"/>
            <a:ext cx="6948264" cy="5211198"/>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Martin Luther King</a:t>
            </a:r>
            <a:endParaRPr lang="es-AR" b="1" dirty="0"/>
          </a:p>
        </p:txBody>
      </p:sp>
      <p:sp>
        <p:nvSpPr>
          <p:cNvPr id="3" name="2 Marcador de contenido"/>
          <p:cNvSpPr>
            <a:spLocks noGrp="1"/>
          </p:cNvSpPr>
          <p:nvPr>
            <p:ph sz="quarter" idx="1"/>
          </p:nvPr>
        </p:nvSpPr>
        <p:spPr/>
        <p:txBody>
          <a:bodyPr>
            <a:normAutofit/>
          </a:bodyPr>
          <a:lstStyle/>
          <a:p>
            <a:pPr algn="just"/>
            <a:r>
              <a:rPr lang="es-AR" dirty="0" smtClean="0"/>
              <a:t>Este reclamo </a:t>
            </a:r>
            <a:r>
              <a:rPr lang="es-AR" dirty="0"/>
              <a:t>a la comunidad internacional </a:t>
            </a:r>
            <a:r>
              <a:rPr lang="es-AR" dirty="0" smtClean="0"/>
              <a:t>nos acerca </a:t>
            </a:r>
            <a:r>
              <a:rPr lang="es-AR" dirty="0"/>
              <a:t>al anhelado momento </a:t>
            </a:r>
            <a:r>
              <a:rPr lang="es-AR" dirty="0" smtClean="0"/>
              <a:t>anunciado por </a:t>
            </a:r>
            <a:r>
              <a:rPr lang="es-AR" dirty="0"/>
              <a:t>Martin Luther King al proclamar: </a:t>
            </a:r>
          </a:p>
          <a:p>
            <a:pPr algn="just"/>
            <a:r>
              <a:rPr lang="es-AR" dirty="0" smtClean="0"/>
              <a:t>“</a:t>
            </a:r>
            <a:r>
              <a:rPr lang="es-AR" b="1" i="1" dirty="0" smtClean="0"/>
              <a:t>Cuando </a:t>
            </a:r>
            <a:r>
              <a:rPr lang="es-AR" b="1" i="1" dirty="0"/>
              <a:t>repique la libertad y la dejemos repicar en cada aldea y en cada caserío, en cada estado y en cada </a:t>
            </a:r>
            <a:r>
              <a:rPr lang="es-AR" b="1" i="1" dirty="0" smtClean="0"/>
              <a:t>ciudad, </a:t>
            </a:r>
            <a:r>
              <a:rPr lang="es-AR" b="1" i="1" dirty="0"/>
              <a:t>podremos acelerar la llegada del día cuando todos los hijos de Dios, negros y blancos, judíos y cristianos, protestantes y católicos, puedan unir sus manos y cantar las palabras del viejo espiritual negro: “¡Libres al fin! ¡Libres al fin! Gracias a Dios omnipotente, ¡somos libres al fin!”. </a:t>
            </a:r>
          </a:p>
        </p:txBody>
      </p:sp>
    </p:spTree>
    <p:extLst>
      <p:ext uri="{BB962C8B-B14F-4D97-AF65-F5344CB8AC3E}">
        <p14:creationId xmlns:p14="http://schemas.microsoft.com/office/powerpoint/2010/main" xmlns="" val="36546399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928670"/>
            <a:ext cx="7467600" cy="5545282"/>
          </a:xfrm>
        </p:spPr>
        <p:txBody>
          <a:bodyPr>
            <a:normAutofit/>
          </a:bodyPr>
          <a:lstStyle/>
          <a:p>
            <a:pPr marL="0" indent="0">
              <a:buNone/>
            </a:pPr>
            <a:r>
              <a:rPr lang="es-AR" dirty="0" smtClean="0"/>
              <a:t>                                 </a:t>
            </a:r>
          </a:p>
          <a:p>
            <a:pPr marL="0" indent="0">
              <a:buNone/>
            </a:pPr>
            <a:endParaRPr lang="es-AR" dirty="0"/>
          </a:p>
          <a:p>
            <a:pPr marL="0" indent="0">
              <a:buNone/>
            </a:pPr>
            <a:r>
              <a:rPr lang="es-AR" sz="8800" dirty="0" smtClean="0"/>
              <a:t>            FIN</a:t>
            </a:r>
          </a:p>
          <a:p>
            <a:pPr marL="0" indent="0">
              <a:buNone/>
            </a:pPr>
            <a:r>
              <a:rPr lang="es-AR" sz="8800" dirty="0" smtClean="0"/>
              <a:t>              </a:t>
            </a:r>
            <a:r>
              <a:rPr lang="es-AR" sz="2400" dirty="0" smtClean="0">
                <a:hlinkClick r:id="rId2"/>
              </a:rPr>
              <a:t>www.profesorgentile.com/</a:t>
            </a:r>
            <a:r>
              <a:rPr lang="es-AR" sz="2400" dirty="0" smtClean="0"/>
              <a:t>                                                    Blog: </a:t>
            </a:r>
            <a:r>
              <a:rPr lang="es-AR" sz="2400" u="sng" dirty="0" smtClean="0"/>
              <a:t>jorgegentile.com</a:t>
            </a:r>
            <a:r>
              <a:rPr lang="es-AR" sz="2400" dirty="0" smtClean="0"/>
              <a:t>/</a:t>
            </a:r>
            <a:endParaRPr lang="es-AR" sz="8800" dirty="0"/>
          </a:p>
        </p:txBody>
      </p:sp>
    </p:spTree>
    <p:extLst>
      <p:ext uri="{BB962C8B-B14F-4D97-AF65-F5344CB8AC3E}">
        <p14:creationId xmlns:p14="http://schemas.microsoft.com/office/powerpoint/2010/main" xmlns="" val="597485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sz="3200" b="1" dirty="0" smtClean="0"/>
              <a:t>Por qué un </a:t>
            </a:r>
            <a:r>
              <a:rPr lang="es-AR" sz="3200" b="1" dirty="0"/>
              <a:t>t</a:t>
            </a:r>
            <a:r>
              <a:rPr lang="es-AR" sz="3200" b="1" dirty="0" smtClean="0"/>
              <a:t>ratado internacional</a:t>
            </a:r>
            <a:endParaRPr lang="es-AR" sz="3200" b="1" dirty="0"/>
          </a:p>
        </p:txBody>
      </p:sp>
      <p:sp>
        <p:nvSpPr>
          <p:cNvPr id="3" name="2 Marcador de contenido"/>
          <p:cNvSpPr>
            <a:spLocks noGrp="1"/>
          </p:cNvSpPr>
          <p:nvPr>
            <p:ph sz="quarter" idx="1"/>
          </p:nvPr>
        </p:nvSpPr>
        <p:spPr/>
        <p:txBody>
          <a:bodyPr>
            <a:normAutofit/>
          </a:bodyPr>
          <a:lstStyle/>
          <a:p>
            <a:pPr algn="just"/>
            <a:r>
              <a:rPr lang="es-AR" sz="2800" dirty="0" smtClean="0"/>
              <a:t>En muchas partes del mundo </a:t>
            </a:r>
            <a:r>
              <a:rPr lang="es-AR" sz="2800" b="1" dirty="0" smtClean="0"/>
              <a:t>judíos, cristianos, musulmanes y quienes profesan otras religiones</a:t>
            </a:r>
            <a:r>
              <a:rPr lang="es-AR" sz="2800" dirty="0" smtClean="0"/>
              <a:t> son </a:t>
            </a:r>
            <a:r>
              <a:rPr lang="es-AR" sz="2800" b="1" dirty="0" smtClean="0"/>
              <a:t>perseguidos, denostados, discriminados o castigados</a:t>
            </a:r>
            <a:r>
              <a:rPr lang="es-AR" sz="2800" dirty="0" smtClean="0"/>
              <a:t> por sus creencias, por practicar su culto o por pertenecer o cambiar de iglesia o confesión religiosa; por lo que se torna imprescindible reforzar las garantías a estos derechos con un tratado internacional que los declare y garantice. </a:t>
            </a:r>
            <a:endParaRPr lang="es-AR" sz="2800" dirty="0"/>
          </a:p>
        </p:txBody>
      </p:sp>
    </p:spTree>
    <p:extLst>
      <p:ext uri="{BB962C8B-B14F-4D97-AF65-F5344CB8AC3E}">
        <p14:creationId xmlns:p14="http://schemas.microsoft.com/office/powerpoint/2010/main" xmlns="" val="410795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sz="3100" b="1" dirty="0" smtClean="0"/>
              <a:t/>
            </a:r>
            <a:br>
              <a:rPr lang="es-AR" sz="3100" b="1" dirty="0" smtClean="0"/>
            </a:br>
            <a:r>
              <a:rPr lang="es-AR" sz="3100" b="1" dirty="0"/>
              <a:t/>
            </a:r>
            <a:br>
              <a:rPr lang="es-AR" sz="3100" b="1" dirty="0"/>
            </a:br>
            <a:r>
              <a:rPr lang="es-AR" sz="3100" b="1" dirty="0" smtClean="0"/>
              <a:t/>
            </a:r>
            <a:br>
              <a:rPr lang="es-AR" sz="3100" b="1" dirty="0" smtClean="0"/>
            </a:br>
            <a:r>
              <a:rPr lang="es-AR" sz="3100" b="1" dirty="0"/>
              <a:t> </a:t>
            </a:r>
            <a:r>
              <a:rPr lang="es-AR" sz="3100" b="1" dirty="0" smtClean="0"/>
              <a:t>                                                             </a:t>
            </a:r>
            <a:br>
              <a:rPr lang="es-AR" sz="3100" b="1" dirty="0" smtClean="0"/>
            </a:br>
            <a:r>
              <a:rPr lang="es-AR" sz="3100" b="1" dirty="0"/>
              <a:t/>
            </a:r>
            <a:br>
              <a:rPr lang="es-AR" sz="3100" b="1" dirty="0"/>
            </a:br>
            <a:r>
              <a:rPr lang="es-AR" sz="3100" b="1" dirty="0" smtClean="0"/>
              <a:t/>
            </a:r>
            <a:br>
              <a:rPr lang="es-AR" sz="3100" b="1" dirty="0" smtClean="0"/>
            </a:br>
            <a:r>
              <a:rPr lang="es-AR" sz="3100" b="1" dirty="0" smtClean="0"/>
              <a:t>Grupos </a:t>
            </a:r>
            <a:r>
              <a:rPr lang="es-AR" sz="3100" b="1" dirty="0"/>
              <a:t>que practican </a:t>
            </a:r>
            <a:r>
              <a:rPr lang="es-AR" sz="3100" b="1" dirty="0" smtClean="0"/>
              <a:t>yihad (guerra santa) </a:t>
            </a:r>
            <a:r>
              <a:rPr lang="es-AR" sz="3100" b="1" dirty="0"/>
              <a:t>para imponer un califato islámico.</a:t>
            </a:r>
            <a:r>
              <a:rPr lang="es-AR" sz="3600" b="1" dirty="0"/>
              <a:t/>
            </a:r>
            <a:br>
              <a:rPr lang="es-AR" sz="3600" b="1" dirty="0"/>
            </a:br>
            <a:endParaRPr lang="es-AR" sz="3600" b="1" dirty="0"/>
          </a:p>
        </p:txBody>
      </p:sp>
      <p:sp>
        <p:nvSpPr>
          <p:cNvPr id="3" name="2 Marcador de contenido"/>
          <p:cNvSpPr>
            <a:spLocks noGrp="1"/>
          </p:cNvSpPr>
          <p:nvPr>
            <p:ph sz="quarter" idx="1"/>
          </p:nvPr>
        </p:nvSpPr>
        <p:spPr>
          <a:xfrm>
            <a:off x="457200" y="1000108"/>
            <a:ext cx="7467600" cy="5473844"/>
          </a:xfrm>
        </p:spPr>
        <p:txBody>
          <a:bodyPr>
            <a:normAutofit fontScale="47500" lnSpcReduction="20000"/>
          </a:bodyPr>
          <a:lstStyle/>
          <a:p>
            <a:endParaRPr lang="es-AR" sz="4000" b="1" dirty="0" smtClean="0"/>
          </a:p>
          <a:p>
            <a:r>
              <a:rPr lang="es-AR" sz="4000" b="1" dirty="0" smtClean="0"/>
              <a:t>Al </a:t>
            </a:r>
            <a:r>
              <a:rPr lang="es-AR" sz="4000" b="1" dirty="0"/>
              <a:t>Qaeda</a:t>
            </a:r>
            <a:r>
              <a:rPr lang="es-AR" sz="4000" dirty="0"/>
              <a:t>, </a:t>
            </a:r>
            <a:r>
              <a:rPr lang="es-AR" sz="4000" dirty="0" smtClean="0"/>
              <a:t>Atentados de las Torres gemelas </a:t>
            </a:r>
            <a:r>
              <a:rPr lang="es-AR" sz="4000" dirty="0"/>
              <a:t>EEUU 11/9/01 </a:t>
            </a:r>
            <a:r>
              <a:rPr lang="es-AR" sz="4000" dirty="0" smtClean="0"/>
              <a:t>con 3016 </a:t>
            </a:r>
            <a:r>
              <a:rPr lang="es-AR" sz="4000" dirty="0"/>
              <a:t>muertos </a:t>
            </a:r>
            <a:r>
              <a:rPr lang="es-AR" sz="4000" dirty="0" smtClean="0"/>
              <a:t>(9 </a:t>
            </a:r>
            <a:r>
              <a:rPr lang="es-AR" sz="4000" dirty="0"/>
              <a:t>terroristas y </a:t>
            </a:r>
            <a:r>
              <a:rPr lang="es-AR" sz="4000" dirty="0" smtClean="0"/>
              <a:t>24 </a:t>
            </a:r>
            <a:r>
              <a:rPr lang="es-AR" sz="4000" dirty="0"/>
              <a:t>desaparecidos</a:t>
            </a:r>
            <a:r>
              <a:rPr lang="es-AR" sz="4000" dirty="0" smtClean="0"/>
              <a:t>), </a:t>
            </a:r>
            <a:r>
              <a:rPr lang="es-AR" sz="4000" dirty="0"/>
              <a:t>y </a:t>
            </a:r>
            <a:r>
              <a:rPr lang="es-AR" sz="4000" dirty="0" smtClean="0"/>
              <a:t>Atocha </a:t>
            </a:r>
            <a:r>
              <a:rPr lang="es-AR" sz="4000" dirty="0"/>
              <a:t>en </a:t>
            </a:r>
            <a:r>
              <a:rPr lang="es-AR" sz="4000" dirty="0" smtClean="0"/>
              <a:t>Madrid 2004 con 190 muertos.</a:t>
            </a:r>
          </a:p>
          <a:p>
            <a:pPr marL="0" indent="0">
              <a:buNone/>
            </a:pPr>
            <a:endParaRPr lang="es-AR" sz="4000" dirty="0" smtClean="0"/>
          </a:p>
          <a:p>
            <a:r>
              <a:rPr lang="es-AR" sz="4000" b="1" dirty="0" smtClean="0"/>
              <a:t>Estado Islámico</a:t>
            </a:r>
            <a:r>
              <a:rPr lang="es-AR" sz="4000" dirty="0"/>
              <a:t> -</a:t>
            </a:r>
            <a:r>
              <a:rPr lang="es-AR" sz="4000" dirty="0" smtClean="0"/>
              <a:t>EI </a:t>
            </a:r>
            <a:r>
              <a:rPr lang="es-AR" sz="4000" dirty="0"/>
              <a:t>o ISIS en </a:t>
            </a:r>
            <a:r>
              <a:rPr lang="es-AR" sz="4000" dirty="0" smtClean="0"/>
              <a:t>inglés- </a:t>
            </a:r>
            <a:r>
              <a:rPr lang="es-AR" sz="4000" dirty="0"/>
              <a:t>(</a:t>
            </a:r>
            <a:r>
              <a:rPr lang="es-AR" sz="4000" dirty="0" smtClean="0"/>
              <a:t>Irak y Siria), </a:t>
            </a:r>
            <a:r>
              <a:rPr lang="es-AR" sz="4000" dirty="0"/>
              <a:t>Atentados: </a:t>
            </a:r>
            <a:r>
              <a:rPr lang="es-AR" sz="4000" dirty="0" smtClean="0"/>
              <a:t>Revista Charlie </a:t>
            </a:r>
            <a:r>
              <a:rPr lang="es-AR" sz="4000" dirty="0"/>
              <a:t>Hebdo (París</a:t>
            </a:r>
            <a:r>
              <a:rPr lang="es-AR" sz="4000" dirty="0" smtClean="0"/>
              <a:t>) 2015 con 12 muertos.</a:t>
            </a:r>
          </a:p>
          <a:p>
            <a:endParaRPr lang="es-AR" sz="4000" dirty="0" smtClean="0"/>
          </a:p>
          <a:p>
            <a:r>
              <a:rPr lang="es-AR" sz="4000" b="1" dirty="0" smtClean="0"/>
              <a:t>Boko Haram</a:t>
            </a:r>
            <a:r>
              <a:rPr lang="es-AR" sz="4000" b="1" dirty="0"/>
              <a:t> </a:t>
            </a:r>
            <a:r>
              <a:rPr lang="es-AR" sz="4000" dirty="0" smtClean="0"/>
              <a:t>(Nigeria</a:t>
            </a:r>
            <a:r>
              <a:rPr lang="es-AR" sz="4000" dirty="0"/>
              <a:t>, Camerún, Chad, Níger y </a:t>
            </a:r>
            <a:r>
              <a:rPr lang="es-AR" sz="4000" dirty="0" smtClean="0"/>
              <a:t>Malí), Atentado: 14/4/14, en Abuya murieron 88 personas </a:t>
            </a:r>
            <a:r>
              <a:rPr lang="es-AR" sz="4000" dirty="0"/>
              <a:t>d</a:t>
            </a:r>
            <a:r>
              <a:rPr lang="es-AR" sz="4000" dirty="0" smtClean="0"/>
              <a:t>e la escuela de Chibok, y secuestro </a:t>
            </a:r>
            <a:r>
              <a:rPr lang="es-AR" sz="4000" dirty="0"/>
              <a:t>de </a:t>
            </a:r>
            <a:r>
              <a:rPr lang="es-AR" sz="4000" dirty="0" smtClean="0"/>
              <a:t>200 </a:t>
            </a:r>
            <a:r>
              <a:rPr lang="es-AR" sz="4000" dirty="0"/>
              <a:t>chicas </a:t>
            </a:r>
            <a:r>
              <a:rPr lang="es-AR" sz="4000" dirty="0" smtClean="0"/>
              <a:t>en escuela de Jibik, contra la </a:t>
            </a:r>
            <a:r>
              <a:rPr lang="es-AR" sz="4000" dirty="0"/>
              <a:t>campaña </a:t>
            </a:r>
            <a:r>
              <a:rPr lang="es-AR" sz="4000" dirty="0" smtClean="0"/>
              <a:t>de </a:t>
            </a:r>
            <a:r>
              <a:rPr lang="es-AR" sz="4000" dirty="0"/>
              <a:t>la educación </a:t>
            </a:r>
            <a:r>
              <a:rPr lang="es-AR" sz="4000" dirty="0" smtClean="0"/>
              <a:t>occidental, </a:t>
            </a:r>
            <a:r>
              <a:rPr lang="es-AR" sz="4000" dirty="0"/>
              <a:t>53 </a:t>
            </a:r>
            <a:r>
              <a:rPr lang="es-AR" sz="4000" dirty="0" smtClean="0"/>
              <a:t>escaparon (Nigeria). </a:t>
            </a:r>
          </a:p>
          <a:p>
            <a:pPr marL="0" indent="0">
              <a:buNone/>
            </a:pPr>
            <a:endParaRPr lang="es-AR" sz="4000" dirty="0" smtClean="0"/>
          </a:p>
          <a:p>
            <a:r>
              <a:rPr lang="es-AR" sz="4000" b="1" dirty="0" smtClean="0"/>
              <a:t>Al Shabab (Somalía). </a:t>
            </a:r>
            <a:r>
              <a:rPr lang="es-AR" sz="4000" dirty="0" smtClean="0"/>
              <a:t>Atentado: 2/4/15 </a:t>
            </a:r>
            <a:r>
              <a:rPr lang="es-AR" sz="4000" dirty="0"/>
              <a:t>en </a:t>
            </a:r>
            <a:r>
              <a:rPr lang="es-AR" sz="4000" dirty="0" smtClean="0"/>
              <a:t>la Universidad de Kenia, hubo </a:t>
            </a:r>
            <a:r>
              <a:rPr lang="es-AR" sz="4000" dirty="0"/>
              <a:t>152 </a:t>
            </a:r>
            <a:r>
              <a:rPr lang="es-AR" sz="4000" dirty="0" smtClean="0"/>
              <a:t>muertos </a:t>
            </a:r>
            <a:r>
              <a:rPr lang="es-AR" sz="4000" dirty="0"/>
              <a:t>y</a:t>
            </a:r>
            <a:r>
              <a:rPr lang="es-AR" sz="4000" dirty="0" smtClean="0"/>
              <a:t> </a:t>
            </a:r>
            <a:r>
              <a:rPr lang="es-AR" sz="4000" dirty="0"/>
              <a:t>4 </a:t>
            </a:r>
            <a:r>
              <a:rPr lang="es-AR" sz="4000" dirty="0" smtClean="0"/>
              <a:t>terroristas. </a:t>
            </a:r>
          </a:p>
          <a:p>
            <a:pPr marL="0" indent="0">
              <a:buNone/>
            </a:pPr>
            <a:endParaRPr lang="es-AR" sz="4000" dirty="0"/>
          </a:p>
          <a:p>
            <a:endParaRPr lang="es-AR" sz="4000" dirty="0"/>
          </a:p>
        </p:txBody>
      </p:sp>
    </p:spTree>
    <p:extLst>
      <p:ext uri="{BB962C8B-B14F-4D97-AF65-F5344CB8AC3E}">
        <p14:creationId xmlns:p14="http://schemas.microsoft.com/office/powerpoint/2010/main" xmlns="" val="3440692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8874"/>
            <a:ext cx="7496204" cy="868346"/>
          </a:xfrm>
        </p:spPr>
        <p:txBody>
          <a:bodyPr vert="horz" anchor="b">
            <a:normAutofit fontScale="90000"/>
          </a:bodyPr>
          <a:lstStyle/>
          <a:p>
            <a:r>
              <a:rPr lang="es-ES" sz="2400" b="1" dirty="0"/>
              <a:t/>
            </a:r>
            <a:br>
              <a:rPr lang="es-ES" sz="2400" b="1" dirty="0"/>
            </a:br>
            <a:r>
              <a:rPr lang="es-ES" sz="2400" b="1" dirty="0"/>
              <a:t/>
            </a:r>
            <a:br>
              <a:rPr lang="es-ES" sz="2400" b="1" dirty="0"/>
            </a:br>
            <a:r>
              <a:rPr lang="es-ES" sz="2400" b="1" dirty="0"/>
              <a:t>Graves atentados en 2017</a:t>
            </a:r>
            <a:br>
              <a:rPr lang="es-ES" sz="2400" b="1" dirty="0"/>
            </a:br>
            <a:endParaRPr lang="es-ES" sz="2400" b="1" dirty="0"/>
          </a:p>
        </p:txBody>
      </p:sp>
      <p:sp>
        <p:nvSpPr>
          <p:cNvPr id="3" name="2 Marcador de contenido"/>
          <p:cNvSpPr>
            <a:spLocks noGrp="1"/>
          </p:cNvSpPr>
          <p:nvPr>
            <p:ph sz="quarter" idx="1"/>
          </p:nvPr>
        </p:nvSpPr>
        <p:spPr>
          <a:xfrm>
            <a:off x="428596" y="857232"/>
            <a:ext cx="8229600" cy="5554683"/>
          </a:xfrm>
        </p:spPr>
        <p:txBody>
          <a:bodyPr>
            <a:normAutofit fontScale="25000" lnSpcReduction="20000"/>
          </a:bodyPr>
          <a:lstStyle/>
          <a:p>
            <a:pPr algn="just"/>
            <a:endParaRPr lang="es-ES" sz="8000" b="1" dirty="0" smtClean="0"/>
          </a:p>
          <a:p>
            <a:pPr algn="just"/>
            <a:endParaRPr lang="es-ES" sz="8000" b="1" dirty="0"/>
          </a:p>
          <a:p>
            <a:pPr algn="just"/>
            <a:r>
              <a:rPr lang="es-ES" sz="8000" b="1" dirty="0" smtClean="0"/>
              <a:t>5 de mayo:  Chad</a:t>
            </a:r>
            <a:r>
              <a:rPr lang="es-ES" sz="8000" dirty="0" smtClean="0"/>
              <a:t>. De </a:t>
            </a:r>
            <a:r>
              <a:rPr lang="es-ES" sz="8000" dirty="0" err="1" smtClean="0"/>
              <a:t>Boko</a:t>
            </a:r>
            <a:r>
              <a:rPr lang="es-ES" sz="8000" dirty="0" smtClean="0"/>
              <a:t> </a:t>
            </a:r>
            <a:r>
              <a:rPr lang="es-ES" sz="8000" dirty="0" err="1" smtClean="0"/>
              <a:t>Haram</a:t>
            </a:r>
            <a:r>
              <a:rPr lang="es-ES" sz="8000" dirty="0" smtClean="0"/>
              <a:t> que provocó 49 muertos (9 soldados y 40 terroristas ) en </a:t>
            </a:r>
            <a:r>
              <a:rPr lang="es-ES" sz="8000" dirty="0" err="1" smtClean="0"/>
              <a:t>Kaiga</a:t>
            </a:r>
            <a:r>
              <a:rPr lang="es-ES" sz="8000" dirty="0" smtClean="0"/>
              <a:t>, cerca del Lago Chad.</a:t>
            </a:r>
          </a:p>
          <a:p>
            <a:pPr marL="0" indent="0" algn="just">
              <a:buNone/>
            </a:pPr>
            <a:r>
              <a:rPr lang="es-ES" sz="8000" dirty="0" smtClean="0"/>
              <a:t> </a:t>
            </a:r>
          </a:p>
          <a:p>
            <a:pPr algn="just"/>
            <a:r>
              <a:rPr lang="es-ES" sz="8000" b="1" dirty="0" smtClean="0"/>
              <a:t>22 de mayo:  Reino Unido</a:t>
            </a:r>
            <a:r>
              <a:rPr lang="es-ES" sz="8000" dirty="0" smtClean="0"/>
              <a:t>: </a:t>
            </a:r>
            <a:r>
              <a:rPr lang="es-ES" sz="8000" b="1" dirty="0" smtClean="0"/>
              <a:t>Mánchester. </a:t>
            </a:r>
            <a:r>
              <a:rPr lang="es-ES" sz="8000" dirty="0" smtClean="0"/>
              <a:t>Del EI en el concierto de Ariana Grande con 23 muertos y 116 heridos.</a:t>
            </a:r>
          </a:p>
          <a:p>
            <a:pPr marL="0" indent="0" algn="just">
              <a:buNone/>
            </a:pPr>
            <a:r>
              <a:rPr lang="es-ES" sz="8000" dirty="0" smtClean="0"/>
              <a:t> </a:t>
            </a:r>
          </a:p>
          <a:p>
            <a:pPr algn="just"/>
            <a:r>
              <a:rPr lang="es-ES" sz="8000" b="1" dirty="0" smtClean="0"/>
              <a:t>31 de mayo</a:t>
            </a:r>
            <a:r>
              <a:rPr lang="es-ES" sz="8000" dirty="0" smtClean="0"/>
              <a:t>: </a:t>
            </a:r>
            <a:r>
              <a:rPr lang="es-ES" sz="8000" b="1" dirty="0" smtClean="0"/>
              <a:t>Afganistán: Kabul.</a:t>
            </a:r>
            <a:r>
              <a:rPr lang="es-ES" sz="8000" dirty="0" smtClean="0"/>
              <a:t> En la embajada de Alemania con camión bomba con 150 muertos y más de 460 heridos. El ataque fue perpetrado por la Red Haqqani el 31 de mayo. </a:t>
            </a:r>
          </a:p>
          <a:p>
            <a:pPr marL="0" indent="0" algn="just">
              <a:buNone/>
            </a:pPr>
            <a:endParaRPr lang="es-ES" sz="8000" dirty="0" smtClean="0"/>
          </a:p>
          <a:p>
            <a:r>
              <a:rPr lang="es-AR" sz="8000" b="1" dirty="0"/>
              <a:t> 2 de junio:  Filipinas: </a:t>
            </a:r>
            <a:r>
              <a:rPr lang="es-AR" sz="8000" dirty="0" smtClean="0"/>
              <a:t>Un hombre del EI </a:t>
            </a:r>
            <a:r>
              <a:rPr lang="es-AR" sz="8000" dirty="0"/>
              <a:t>irrumpió a disparos, sin herir a nadie, en el casino del Resorts World Manila. Las bajas se produjeron por inhalación de humo tras haber quemado las mesas de juego, </a:t>
            </a:r>
            <a:r>
              <a:rPr lang="es-AR" sz="8000" dirty="0" smtClean="0"/>
              <a:t>con </a:t>
            </a:r>
            <a:r>
              <a:rPr lang="es-AR" sz="8000" dirty="0"/>
              <a:t>38 </a:t>
            </a:r>
            <a:r>
              <a:rPr lang="es-AR" sz="8000" dirty="0" smtClean="0"/>
              <a:t>muertos, y </a:t>
            </a:r>
            <a:r>
              <a:rPr lang="es-AR" sz="8000" dirty="0"/>
              <a:t>el terrorista se suicidó. </a:t>
            </a:r>
            <a:endParaRPr lang="es-ES" sz="8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42852"/>
            <a:ext cx="8229600" cy="5983311"/>
          </a:xfrm>
        </p:spPr>
        <p:txBody>
          <a:bodyPr>
            <a:normAutofit fontScale="25000" lnSpcReduction="20000"/>
          </a:bodyPr>
          <a:lstStyle/>
          <a:p>
            <a:pPr marL="0" indent="0" algn="just">
              <a:buNone/>
            </a:pPr>
            <a:r>
              <a:rPr lang="es-ES" sz="7200" dirty="0" smtClean="0"/>
              <a:t>.</a:t>
            </a:r>
          </a:p>
          <a:p>
            <a:pPr marL="0" indent="0" algn="just">
              <a:buNone/>
            </a:pPr>
            <a:r>
              <a:rPr lang="es-ES" sz="11200" b="1" dirty="0" smtClean="0"/>
              <a:t>Otros graves atentados en 2017</a:t>
            </a:r>
          </a:p>
          <a:p>
            <a:pPr marL="0" indent="0" algn="just">
              <a:buNone/>
            </a:pPr>
            <a:endParaRPr lang="es-ES" sz="11200" b="1" dirty="0" smtClean="0"/>
          </a:p>
          <a:p>
            <a:pPr algn="just"/>
            <a:r>
              <a:rPr lang="es-ES" sz="7200" b="1" dirty="0" smtClean="0"/>
              <a:t>3 de junio:  Reino Unido</a:t>
            </a:r>
            <a:r>
              <a:rPr lang="es-ES" sz="7200" b="1" dirty="0"/>
              <a:t>.</a:t>
            </a:r>
            <a:r>
              <a:rPr lang="es-ES" sz="7200" dirty="0" smtClean="0"/>
              <a:t> Un camión atropelló a varias personas en el puente de Londres y los 3 atacantes se bajaron del mismo y apuñalaron a varias personas en el mercado de </a:t>
            </a:r>
            <a:r>
              <a:rPr lang="es-ES" sz="7200" dirty="0" err="1" smtClean="0"/>
              <a:t>Borough</a:t>
            </a:r>
            <a:r>
              <a:rPr lang="es-ES" sz="7200" dirty="0" smtClean="0"/>
              <a:t>, con 11 muertos (incluyendo a los 3 perpetradores) y 48 heridos.</a:t>
            </a:r>
          </a:p>
          <a:p>
            <a:pPr algn="just"/>
            <a:endParaRPr lang="es-ES" sz="7200" dirty="0" smtClean="0"/>
          </a:p>
          <a:p>
            <a:pPr algn="just"/>
            <a:r>
              <a:rPr lang="es-ES" sz="7200" b="1" dirty="0" smtClean="0"/>
              <a:t>6 de junio: Francia</a:t>
            </a:r>
            <a:r>
              <a:rPr lang="es-ES" sz="7200" dirty="0" smtClean="0"/>
              <a:t>: Un hombre con un martillo hiere a un policía en Notre Dame, el terrorista fue abatido sin provocarle la muerte. El terrorista juró lealtad al EI. </a:t>
            </a:r>
          </a:p>
          <a:p>
            <a:pPr algn="just"/>
            <a:endParaRPr lang="es-ES" sz="7200" dirty="0" smtClean="0"/>
          </a:p>
          <a:p>
            <a:pPr algn="just"/>
            <a:r>
              <a:rPr lang="es-ES" sz="7200" b="1" dirty="0" smtClean="0"/>
              <a:t>7 de junio</a:t>
            </a:r>
            <a:r>
              <a:rPr lang="es-ES" sz="7200" dirty="0" smtClean="0"/>
              <a:t>: </a:t>
            </a:r>
            <a:r>
              <a:rPr lang="es-ES" sz="7200" b="1" dirty="0" smtClean="0"/>
              <a:t> Irán:</a:t>
            </a:r>
            <a:r>
              <a:rPr lang="es-ES" sz="7200" dirty="0" smtClean="0"/>
              <a:t> Doble atentado en Teherán que se llevó a cabo en la Asamblea Consultiva Islámica y en el Mausoleo del Ayatolá </a:t>
            </a:r>
            <a:r>
              <a:rPr lang="es-ES" sz="7200" dirty="0" err="1" smtClean="0"/>
              <a:t>Jomeini</a:t>
            </a:r>
            <a:r>
              <a:rPr lang="es-ES" sz="7200" dirty="0" smtClean="0"/>
              <a:t>, perpetrado por el EI, produciéndose un total de 17 fallecidos (incluido 5 perpetradores).</a:t>
            </a:r>
          </a:p>
          <a:p>
            <a:pPr algn="just"/>
            <a:endParaRPr lang="es-ES" sz="7200" dirty="0" smtClean="0"/>
          </a:p>
          <a:p>
            <a:pPr algn="just"/>
            <a:r>
              <a:rPr lang="es-ES" sz="7200" b="1" dirty="0" smtClean="0"/>
              <a:t>15 de junio</a:t>
            </a:r>
            <a:r>
              <a:rPr lang="es-ES" sz="7200" dirty="0" smtClean="0"/>
              <a:t>: </a:t>
            </a:r>
            <a:r>
              <a:rPr lang="es-ES" sz="7200" b="1" dirty="0" smtClean="0"/>
              <a:t>Afganistán: </a:t>
            </a:r>
            <a:r>
              <a:rPr lang="es-ES" sz="7200" dirty="0" smtClean="0"/>
              <a:t> </a:t>
            </a:r>
            <a:r>
              <a:rPr lang="es-ES" sz="7200" dirty="0"/>
              <a:t>E</a:t>
            </a:r>
            <a:r>
              <a:rPr lang="es-ES" sz="7200" dirty="0" smtClean="0"/>
              <a:t>n una mezquita de Kabul, dejando 10 heridos y </a:t>
            </a:r>
            <a:r>
              <a:rPr lang="es-ES" sz="7200" dirty="0"/>
              <a:t>8</a:t>
            </a:r>
            <a:r>
              <a:rPr lang="es-ES" sz="7200" dirty="0" smtClean="0"/>
              <a:t> muertos, contando con los dos terroristas. El mayor sospechoso es el EI</a:t>
            </a:r>
          </a:p>
          <a:p>
            <a:endParaRPr lang="es-ES" sz="7200" dirty="0" smtClean="0"/>
          </a:p>
          <a:p>
            <a:endParaRPr lang="es" dirty="0" smtClean="0"/>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96908"/>
          </a:xfrm>
        </p:spPr>
        <p:txBody>
          <a:bodyPr/>
          <a:lstStyle/>
          <a:p>
            <a:r>
              <a:rPr lang="es-AR" b="1" dirty="0" smtClean="0"/>
              <a:t>El derecho a la libertad Religiosa</a:t>
            </a:r>
            <a:endParaRPr lang="es-AR" b="1" dirty="0"/>
          </a:p>
        </p:txBody>
      </p:sp>
      <p:sp>
        <p:nvSpPr>
          <p:cNvPr id="3" name="2 Marcador de contenido"/>
          <p:cNvSpPr>
            <a:spLocks noGrp="1"/>
          </p:cNvSpPr>
          <p:nvPr>
            <p:ph sz="quarter" idx="1"/>
          </p:nvPr>
        </p:nvSpPr>
        <p:spPr>
          <a:xfrm>
            <a:off x="457200" y="1142984"/>
            <a:ext cx="7467600" cy="5330968"/>
          </a:xfrm>
        </p:spPr>
        <p:txBody>
          <a:bodyPr>
            <a:normAutofit fontScale="92500"/>
          </a:bodyPr>
          <a:lstStyle/>
          <a:p>
            <a:pPr algn="just"/>
            <a:r>
              <a:rPr lang="es-AR" dirty="0" smtClean="0"/>
              <a:t>Defiende la </a:t>
            </a:r>
            <a:r>
              <a:rPr lang="es-AR" b="1" dirty="0" smtClean="0"/>
              <a:t>libertad de conciencia, de creencia, de  pensamiento y de culto</a:t>
            </a:r>
            <a:r>
              <a:rPr lang="es-AR" dirty="0" smtClean="0"/>
              <a:t>, y es reconocido, declarado y garantizado por declaraciones, tratados, convenios, acuerdos, concordatos, protocolos y normas internacionales, como en constituciones y leyes de los Estados. </a:t>
            </a:r>
          </a:p>
          <a:p>
            <a:pPr marL="0" indent="0" algn="just">
              <a:buNone/>
            </a:pPr>
            <a:endParaRPr lang="es-AR" dirty="0" smtClean="0"/>
          </a:p>
          <a:p>
            <a:pPr algn="just"/>
            <a:r>
              <a:rPr lang="es-AR" dirty="0" smtClean="0"/>
              <a:t>Pero </a:t>
            </a:r>
            <a:r>
              <a:rPr lang="es-AR" b="1" dirty="0" smtClean="0"/>
              <a:t>no hay un tratado internacional específico, </a:t>
            </a:r>
            <a:r>
              <a:rPr lang="es-AR" dirty="0" smtClean="0"/>
              <a:t>que declare y garantice estos derechos, </a:t>
            </a:r>
            <a:r>
              <a:rPr lang="es-AR" b="1" dirty="0" smtClean="0"/>
              <a:t>ni órganos, comités, comisiones o consejos internacionales especializados</a:t>
            </a:r>
            <a:r>
              <a:rPr lang="es-AR" dirty="0" smtClean="0"/>
              <a:t> que se ocupen hacer el </a:t>
            </a:r>
            <a:r>
              <a:rPr lang="es-AR" i="1" dirty="0" smtClean="0"/>
              <a:t>soft Law</a:t>
            </a:r>
            <a:r>
              <a:rPr lang="es-AR" dirty="0" smtClean="0"/>
              <a:t>, de interpretar el alcance de dichas normas, resolver conflictos e investigar denuncias cuando estos derechos son cuestionados o son injustamente limitados, violados o suprimidos.</a:t>
            </a:r>
            <a:endParaRPr lang="es-AR" dirty="0"/>
          </a:p>
        </p:txBody>
      </p:sp>
    </p:spTree>
    <p:extLst>
      <p:ext uri="{BB962C8B-B14F-4D97-AF65-F5344CB8AC3E}">
        <p14:creationId xmlns:p14="http://schemas.microsoft.com/office/powerpoint/2010/main" xmlns="" val="2172355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96908"/>
          </a:xfrm>
        </p:spPr>
        <p:txBody>
          <a:bodyPr>
            <a:normAutofit/>
          </a:bodyPr>
          <a:lstStyle/>
          <a:p>
            <a:r>
              <a:rPr lang="es-AR" b="1" dirty="0" smtClean="0"/>
              <a:t>Constituciones o normas internas </a:t>
            </a:r>
            <a:endParaRPr lang="es-AR" b="1" dirty="0"/>
          </a:p>
        </p:txBody>
      </p:sp>
      <p:sp>
        <p:nvSpPr>
          <p:cNvPr id="3" name="2 Marcador de contenido"/>
          <p:cNvSpPr>
            <a:spLocks noGrp="1"/>
          </p:cNvSpPr>
          <p:nvPr>
            <p:ph sz="quarter" idx="1"/>
          </p:nvPr>
        </p:nvSpPr>
        <p:spPr>
          <a:xfrm>
            <a:off x="457200" y="1214422"/>
            <a:ext cx="7467600" cy="5259530"/>
          </a:xfrm>
        </p:spPr>
        <p:txBody>
          <a:bodyPr>
            <a:normAutofit fontScale="92500" lnSpcReduction="20000"/>
          </a:bodyPr>
          <a:lstStyle/>
          <a:p>
            <a:pPr algn="just"/>
            <a:r>
              <a:rPr lang="es-AR" b="1" dirty="0" smtClean="0"/>
              <a:t>Iván C. </a:t>
            </a:r>
            <a:r>
              <a:rPr lang="es-AR" b="1" dirty="0" err="1" smtClean="0"/>
              <a:t>Ibán</a:t>
            </a:r>
            <a:r>
              <a:rPr lang="es-AR" b="1" dirty="0" smtClean="0"/>
              <a:t> </a:t>
            </a:r>
            <a:r>
              <a:rPr lang="es-AR" dirty="0" smtClean="0"/>
              <a:t>dice que “</a:t>
            </a:r>
            <a:r>
              <a:rPr lang="es-AR" b="1" i="1" dirty="0" smtClean="0"/>
              <a:t>Dios aparece expresamente citado en más de un centenar de constituciones</a:t>
            </a:r>
            <a:r>
              <a:rPr lang="es-AR" dirty="0" smtClean="0"/>
              <a:t>” de distintos países del mundo, actualmente excepto en la República Checa, “</a:t>
            </a:r>
            <a:r>
              <a:rPr lang="es-AR" b="1" i="1" dirty="0" smtClean="0"/>
              <a:t>en el resto de los textos constitucionales aparecen alusiones a la religión, a una religión en concreto, etc</a:t>
            </a:r>
            <a:r>
              <a:rPr lang="es-AR" dirty="0" smtClean="0"/>
              <a:t>.” </a:t>
            </a:r>
          </a:p>
          <a:p>
            <a:pPr algn="just"/>
            <a:r>
              <a:rPr lang="es-AR" dirty="0" smtClean="0"/>
              <a:t>Algunas </a:t>
            </a:r>
            <a:r>
              <a:rPr lang="es-AR" b="1" dirty="0" smtClean="0"/>
              <a:t>constituciones declaran la estatidad de una religión</a:t>
            </a:r>
            <a:r>
              <a:rPr lang="es-AR" dirty="0" smtClean="0"/>
              <a:t>, como es el caso de los que se declaran budistas, o proclaman el catolicismo como religión oficial; o los países europeos que declaran como del Estado iglesias protestantes; o la estatidad del Islam que declaran algunos países árabes.  </a:t>
            </a:r>
          </a:p>
          <a:p>
            <a:pPr algn="just"/>
            <a:r>
              <a:rPr lang="es-AR" dirty="0" smtClean="0"/>
              <a:t>Otras declaran que el Estado </a:t>
            </a:r>
            <a:r>
              <a:rPr lang="es-AR" b="1" dirty="0" smtClean="0"/>
              <a:t>no tienen religión oficial</a:t>
            </a:r>
            <a:r>
              <a:rPr lang="es-AR" dirty="0" smtClean="0"/>
              <a:t>; algunos niegan que el mismo tenga identificación con cultos, iglesias, confesiones u organizaciones religiosas, lo que no significa que necesariamente que haya </a:t>
            </a:r>
            <a:r>
              <a:rPr lang="es-AR" dirty="0"/>
              <a:t>u</a:t>
            </a:r>
            <a:r>
              <a:rPr lang="es-AR" dirty="0" smtClean="0"/>
              <a:t>n conflicto con todas o algunas. </a:t>
            </a:r>
            <a:endParaRPr lang="es-AR" dirty="0"/>
          </a:p>
        </p:txBody>
      </p:sp>
    </p:spTree>
    <p:extLst>
      <p:ext uri="{BB962C8B-B14F-4D97-AF65-F5344CB8AC3E}">
        <p14:creationId xmlns:p14="http://schemas.microsoft.com/office/powerpoint/2010/main" xmlns="" val="1750553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25470"/>
          </a:xfrm>
        </p:spPr>
        <p:txBody>
          <a:bodyPr/>
          <a:lstStyle/>
          <a:p>
            <a:r>
              <a:rPr lang="es-AR" b="1" dirty="0" smtClean="0"/>
              <a:t>Construir consenso</a:t>
            </a:r>
            <a:endParaRPr lang="es-AR" b="1" dirty="0"/>
          </a:p>
        </p:txBody>
      </p:sp>
      <p:sp>
        <p:nvSpPr>
          <p:cNvPr id="3" name="2 Marcador de contenido"/>
          <p:cNvSpPr>
            <a:spLocks noGrp="1"/>
          </p:cNvSpPr>
          <p:nvPr>
            <p:ph sz="quarter" idx="1"/>
          </p:nvPr>
        </p:nvSpPr>
        <p:spPr>
          <a:xfrm>
            <a:off x="457200" y="1000108"/>
            <a:ext cx="7686700" cy="5473844"/>
          </a:xfrm>
        </p:spPr>
        <p:txBody>
          <a:bodyPr>
            <a:normAutofit fontScale="85000" lnSpcReduction="10000"/>
          </a:bodyPr>
          <a:lstStyle/>
          <a:p>
            <a:pPr algn="just"/>
            <a:r>
              <a:rPr lang="es-AR" dirty="0" smtClean="0"/>
              <a:t>En un mundo política y religiosamente plural </a:t>
            </a:r>
            <a:r>
              <a:rPr lang="es-AR" b="1" dirty="0" smtClean="0"/>
              <a:t>no es fácil acordar </a:t>
            </a:r>
            <a:r>
              <a:rPr lang="es-AR" dirty="0" smtClean="0"/>
              <a:t>en un tema tan espinoso como éste, como no lo fue tampoco en 1948; al finalizar la 2da. guerra mundial, después de los holocaustos armenio y judío, del estallido de dos bombas atómicas, y al comienzo de la guerra fría; conseguir que la Asamblea de las Naciones Unidas, aprobara la </a:t>
            </a:r>
            <a:r>
              <a:rPr lang="es-AR" b="1" dirty="0" smtClean="0"/>
              <a:t>Declaración Universal de los Derechos del Hombre</a:t>
            </a:r>
            <a:r>
              <a:rPr lang="es-AR" dirty="0" smtClean="0"/>
              <a:t>. </a:t>
            </a:r>
          </a:p>
          <a:p>
            <a:pPr algn="just"/>
            <a:endParaRPr lang="es-AR" dirty="0"/>
          </a:p>
          <a:p>
            <a:pPr algn="just"/>
            <a:r>
              <a:rPr lang="es-AR" dirty="0" smtClean="0"/>
              <a:t>Para lograr este difícil consenso fue decisivo el </a:t>
            </a:r>
            <a:r>
              <a:rPr lang="es-AR" b="1" dirty="0" smtClean="0"/>
              <a:t>consejo del filósofo y diplomático francés Jacques Maritain</a:t>
            </a:r>
            <a:r>
              <a:rPr lang="es-AR" dirty="0" smtClean="0"/>
              <a:t>, quién propuso que sólo se declararan “</a:t>
            </a:r>
            <a:r>
              <a:rPr lang="es-AR" b="1" i="1" dirty="0" smtClean="0"/>
              <a:t>principios prácticos</a:t>
            </a:r>
            <a:r>
              <a:rPr lang="es-AR" b="1" dirty="0" smtClean="0"/>
              <a:t>” </a:t>
            </a:r>
            <a:r>
              <a:rPr lang="es-AR" dirty="0" smtClean="0"/>
              <a:t>y que el acuerdo se limitara a una </a:t>
            </a:r>
            <a:r>
              <a:rPr lang="es-AR" b="1" dirty="0" smtClean="0"/>
              <a:t>“</a:t>
            </a:r>
            <a:r>
              <a:rPr lang="es-AR" b="1" i="1" dirty="0" smtClean="0"/>
              <a:t>finalidad práctica</a:t>
            </a:r>
            <a:r>
              <a:rPr lang="es-AR" dirty="0" smtClean="0"/>
              <a:t>”, “</a:t>
            </a:r>
            <a:r>
              <a:rPr lang="es-AR" b="1" i="1" dirty="0" smtClean="0"/>
              <a:t>a un mismo conjunto de convicciones que guiaban la acción</a:t>
            </a:r>
            <a:r>
              <a:rPr lang="es-AR" b="1" dirty="0" smtClean="0"/>
              <a:t>”, </a:t>
            </a:r>
            <a:r>
              <a:rPr lang="es-AR" dirty="0" smtClean="0"/>
              <a:t>y advertía que </a:t>
            </a:r>
            <a:r>
              <a:rPr lang="es-AR" b="1" dirty="0" smtClean="0"/>
              <a:t>“</a:t>
            </a:r>
            <a:r>
              <a:rPr lang="es-AR" b="1" i="1" dirty="0" smtClean="0"/>
              <a:t>con el por qué comienza la disputa</a:t>
            </a:r>
            <a:r>
              <a:rPr lang="es-AR" dirty="0" smtClean="0"/>
              <a:t>” que no valía la pena discutir los fundamentos, porque en ese momento en los hechos “</a:t>
            </a:r>
            <a:r>
              <a:rPr lang="es-AR" b="1" i="1" dirty="0" smtClean="0"/>
              <a:t>los espíritus no han sido nunca tan cruelmente divididos</a:t>
            </a:r>
            <a:r>
              <a:rPr lang="es-AR" dirty="0" smtClean="0"/>
              <a:t>”.  Este consejo es bueno tomarlo en cuenta también ahora para hacer posible un tratado de libertad religiosa.</a:t>
            </a:r>
            <a:endParaRPr lang="es-AR" dirty="0"/>
          </a:p>
        </p:txBody>
      </p:sp>
    </p:spTree>
    <p:extLst>
      <p:ext uri="{BB962C8B-B14F-4D97-AF65-F5344CB8AC3E}">
        <p14:creationId xmlns:p14="http://schemas.microsoft.com/office/powerpoint/2010/main" xmlns="" val="42440754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1151</TotalTime>
  <Words>2685</Words>
  <Application>Microsoft Office PowerPoint</Application>
  <PresentationFormat>Presentación en pantalla (4:3)</PresentationFormat>
  <Paragraphs>217</Paragraphs>
  <Slides>29</Slides>
  <Notes>0</Notes>
  <HiddenSlides>0</HiddenSlides>
  <MMClips>0</MMClips>
  <ScaleCrop>false</ScaleCrop>
  <HeadingPairs>
    <vt:vector size="4" baseType="variant">
      <vt:variant>
        <vt:lpstr>Tema</vt:lpstr>
      </vt:variant>
      <vt:variant>
        <vt:i4>1</vt:i4>
      </vt:variant>
      <vt:variant>
        <vt:lpstr>Títulos de diapositiva</vt:lpstr>
      </vt:variant>
      <vt:variant>
        <vt:i4>29</vt:i4>
      </vt:variant>
    </vt:vector>
  </HeadingPairs>
  <TitlesOfParts>
    <vt:vector size="30" baseType="lpstr">
      <vt:lpstr>Mirador</vt:lpstr>
      <vt:lpstr>Religión y orden global</vt:lpstr>
      <vt:lpstr>El mensaje cristiano</vt:lpstr>
      <vt:lpstr>Por qué un tratado internacional</vt:lpstr>
      <vt:lpstr>                                                                    Grupos que practican yihad (guerra santa) para imponer un califato islámico. </vt:lpstr>
      <vt:lpstr>  Graves atentados en 2017 </vt:lpstr>
      <vt:lpstr>Diapositiva 6</vt:lpstr>
      <vt:lpstr>El derecho a la libertad Religiosa</vt:lpstr>
      <vt:lpstr>Constituciones o normas internas </vt:lpstr>
      <vt:lpstr>Construir consenso</vt:lpstr>
      <vt:lpstr>Intolerancias, violencias y atentados</vt:lpstr>
      <vt:lpstr>Declaraciones, tratados y convenciones internacionales</vt:lpstr>
      <vt:lpstr>Diapositiva 12</vt:lpstr>
      <vt:lpstr>Diapositiva 13</vt:lpstr>
      <vt:lpstr>“Relator Especial sobre libertad de religión o de creencias”. </vt:lpstr>
      <vt:lpstr>Contenido para un  Tratado Internacional de libertad religiosa y de culto </vt:lpstr>
      <vt:lpstr>Respecto de las personas</vt:lpstr>
      <vt:lpstr>Respecto de las personas</vt:lpstr>
      <vt:lpstr>Respecto de las personas</vt:lpstr>
      <vt:lpstr>Respecto de las personas</vt:lpstr>
      <vt:lpstr>A las iglesias y confesiones religiosas</vt:lpstr>
      <vt:lpstr>Diapositiva 21</vt:lpstr>
      <vt:lpstr>A las iglesias y confesiones religiosas</vt:lpstr>
      <vt:lpstr> Comité integrado por personalidades de distintos estados, credos y religiones  </vt:lpstr>
      <vt:lpstr>Alcance del Tratado</vt:lpstr>
      <vt:lpstr>Pluralismo y secularismo</vt:lpstr>
      <vt:lpstr>Diapositiva 26</vt:lpstr>
      <vt:lpstr>Audiencia con la Ministra de Relaciones Exteriores</vt:lpstr>
      <vt:lpstr>Martin Luther King</vt:lpstr>
      <vt:lpstr>Diapositiva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TRATADO INTERNACIONAL DE LOS DERECHOS A LA LIBERTAD RELIGIOSA</dc:title>
  <dc:creator>Jorge</dc:creator>
  <cp:lastModifiedBy>Daniela</cp:lastModifiedBy>
  <cp:revision>93</cp:revision>
  <dcterms:created xsi:type="dcterms:W3CDTF">2017-06-19T13:40:10Z</dcterms:created>
  <dcterms:modified xsi:type="dcterms:W3CDTF">2017-07-04T13:43:13Z</dcterms:modified>
</cp:coreProperties>
</file>